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90" r:id="rId2"/>
  </p:sldMasterIdLst>
  <p:notesMasterIdLst>
    <p:notesMasterId r:id="rId4"/>
  </p:notesMasterIdLst>
  <p:handoutMasterIdLst>
    <p:handoutMasterId r:id="rId5"/>
  </p:handoutMasterIdLst>
  <p:sldIdLst>
    <p:sldId id="257" r:id="rId3"/>
  </p:sldIdLst>
  <p:sldSz cx="32918400" cy="43891200"/>
  <p:notesSz cx="6805613" cy="99441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2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566" autoAdjust="0"/>
    <p:restoredTop sz="94655"/>
  </p:normalViewPr>
  <p:slideViewPr>
    <p:cSldViewPr snapToGrid="0" snapToObjects="1">
      <p:cViewPr>
        <p:scale>
          <a:sx n="40" d="100"/>
          <a:sy n="40" d="100"/>
        </p:scale>
        <p:origin x="1230" y="-744"/>
      </p:cViewPr>
      <p:guideLst/>
    </p:cSldViewPr>
  </p:slideViewPr>
  <p:notesTextViewPr>
    <p:cViewPr>
      <p:scale>
        <a:sx n="1" d="1"/>
        <a:sy n="1" d="1"/>
      </p:scale>
      <p:origin x="0" y="0"/>
    </p:cViewPr>
  </p:notesTextViewPr>
  <p:notesViewPr>
    <p:cSldViewPr snapToGrid="0" snapToObjects="1" showGuides="1">
      <p:cViewPr varScale="1">
        <p:scale>
          <a:sx n="101" d="100"/>
          <a:sy n="101" d="100"/>
        </p:scale>
        <p:origin x="393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cap="all" spc="50" baseline="0">
                <a:solidFill>
                  <a:schemeClr val="tx1">
                    <a:lumMod val="50000"/>
                  </a:schemeClr>
                </a:solidFill>
                <a:latin typeface="+mn-lt"/>
                <a:ea typeface="+mn-ea"/>
                <a:cs typeface="+mn-cs"/>
              </a:defRPr>
            </a:pPr>
            <a:r>
              <a:rPr lang="en-US" sz="3200" dirty="0" smtClean="0">
                <a:solidFill>
                  <a:schemeClr val="tx1">
                    <a:lumMod val="50000"/>
                  </a:schemeClr>
                </a:solidFill>
              </a:rPr>
              <a:t>Chart A - Participant Data</a:t>
            </a:r>
            <a:endParaRPr lang="en-US" sz="3200" dirty="0">
              <a:solidFill>
                <a:schemeClr val="tx1">
                  <a:lumMod val="50000"/>
                </a:schemeClr>
              </a:solidFill>
            </a:endParaRPr>
          </a:p>
        </c:rich>
      </c:tx>
      <c:layout/>
      <c:overlay val="0"/>
      <c:spPr>
        <a:noFill/>
        <a:ln>
          <a:noFill/>
        </a:ln>
        <a:effectLst/>
      </c:spPr>
      <c:txPr>
        <a:bodyPr rot="0" spcFirstLastPara="1" vertOverflow="ellipsis" vert="horz" wrap="square" anchor="ctr" anchorCtr="1"/>
        <a:lstStyle/>
        <a:p>
          <a:pPr>
            <a:defRPr sz="3200" b="1" i="0" u="none" strike="noStrike" kern="1200" cap="all" spc="50" baseline="0">
              <a:solidFill>
                <a:schemeClr val="tx1">
                  <a:lumMod val="50000"/>
                </a:schemeClr>
              </a:solidFill>
              <a:latin typeface="+mn-lt"/>
              <a:ea typeface="+mn-ea"/>
              <a:cs typeface="+mn-cs"/>
            </a:defRPr>
          </a:pPr>
          <a:endParaRPr lang="en-US"/>
        </a:p>
      </c:txPr>
    </c:title>
    <c:autoTitleDeleted val="0"/>
    <c:plotArea>
      <c:layout>
        <c:manualLayout>
          <c:layoutTarget val="inner"/>
          <c:xMode val="edge"/>
          <c:yMode val="edge"/>
          <c:x val="0.3122727408109725"/>
          <c:y val="0.15223214650986575"/>
          <c:w val="0.64412576104681318"/>
          <c:h val="0.70215522479918435"/>
        </c:manualLayout>
      </c:layout>
      <c:barChart>
        <c:barDir val="bar"/>
        <c:grouping val="clustered"/>
        <c:varyColors val="0"/>
        <c:ser>
          <c:idx val="0"/>
          <c:order val="0"/>
          <c:tx>
            <c:strRef>
              <c:f>Sheet1!$B$1</c:f>
              <c:strCache>
                <c:ptCount val="1"/>
                <c:pt idx="0">
                  <c:v>Series 1</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10800000" scaled="1"/>
              <a:tileRect/>
            </a:gradFill>
            <a:ln>
              <a:noFill/>
            </a:ln>
            <a:effectLst/>
          </c:spPr>
          <c:invertIfNegative val="0"/>
          <c:cat>
            <c:strRef>
              <c:f>Sheet1!$A$2:$A$5</c:f>
              <c:strCache>
                <c:ptCount val="3"/>
                <c:pt idx="0">
                  <c:v>Outreach Counsellor</c:v>
                </c:pt>
                <c:pt idx="1">
                  <c:v>Employee</c:v>
                </c:pt>
                <c:pt idx="2">
                  <c:v>Peer Support Worker</c:v>
                </c:pt>
              </c:strCache>
            </c:strRef>
          </c:cat>
          <c:val>
            <c:numRef>
              <c:f>Sheet1!$B$2:$B$5</c:f>
              <c:numCache>
                <c:formatCode>0%</c:formatCode>
                <c:ptCount val="4"/>
                <c:pt idx="0">
                  <c:v>0.59</c:v>
                </c:pt>
                <c:pt idx="1">
                  <c:v>0.31</c:v>
                </c:pt>
                <c:pt idx="2">
                  <c:v>0.06</c:v>
                </c:pt>
              </c:numCache>
            </c:numRef>
          </c:val>
          <c:extLst>
            <c:ext xmlns:c16="http://schemas.microsoft.com/office/drawing/2014/chart" uri="{C3380CC4-5D6E-409C-BE32-E72D297353CC}">
              <c16:uniqueId val="{00000000-9BA6-41FA-BC71-7C2FF0533C72}"/>
            </c:ext>
          </c:extLst>
        </c:ser>
        <c:dLbls>
          <c:showLegendKey val="0"/>
          <c:showVal val="0"/>
          <c:showCatName val="0"/>
          <c:showSerName val="0"/>
          <c:showPercent val="0"/>
          <c:showBubbleSize val="0"/>
        </c:dLbls>
        <c:gapWidth val="326"/>
        <c:overlap val="-58"/>
        <c:axId val="821791376"/>
        <c:axId val="821791704"/>
      </c:barChart>
      <c:catAx>
        <c:axId val="821791376"/>
        <c:scaling>
          <c:orientation val="minMax"/>
        </c:scaling>
        <c:delete val="0"/>
        <c:axPos val="l"/>
        <c:numFmt formatCode="General" sourceLinked="1"/>
        <c:majorTickMark val="none"/>
        <c:minorTickMark val="none"/>
        <c:tickLblPos val="nextTo"/>
        <c:spPr>
          <a:noFill/>
          <a:ln w="19050" cap="flat" cmpd="sng" algn="ctr">
            <a:solidFill>
              <a:schemeClr val="tx1">
                <a:lumMod val="15000"/>
                <a:lumOff val="85000"/>
              </a:schemeClr>
            </a:solidFill>
            <a:round/>
            <a:headEnd type="none" w="sm" len="sm"/>
            <a:tailEnd type="none" w="sm" len="sm"/>
          </a:ln>
          <a:effectLst/>
        </c:spPr>
        <c:txPr>
          <a:bodyPr rot="-60000000" spcFirstLastPara="1" vertOverflow="ellipsis" vert="horz" wrap="square" anchor="ctr" anchorCtr="1"/>
          <a:lstStyle/>
          <a:p>
            <a:pPr>
              <a:defRPr sz="2400" b="0" i="0" u="none" strike="noStrike" kern="1200" baseline="0">
                <a:solidFill>
                  <a:schemeClr val="tx1">
                    <a:lumMod val="50000"/>
                  </a:schemeClr>
                </a:solidFill>
                <a:latin typeface="+mn-lt"/>
                <a:ea typeface="+mn-ea"/>
                <a:cs typeface="+mn-cs"/>
              </a:defRPr>
            </a:pPr>
            <a:endParaRPr lang="en-US"/>
          </a:p>
        </c:txPr>
        <c:crossAx val="821791704"/>
        <c:crosses val="autoZero"/>
        <c:auto val="1"/>
        <c:lblAlgn val="ctr"/>
        <c:lblOffset val="100"/>
        <c:noMultiLvlLbl val="0"/>
      </c:catAx>
      <c:valAx>
        <c:axId val="821791704"/>
        <c:scaling>
          <c:orientation val="minMax"/>
        </c:scaling>
        <c:delete val="0"/>
        <c:axPos val="b"/>
        <c:majorGridlines>
          <c:spPr>
            <a:ln w="9525" cap="flat" cmpd="sng" algn="ctr">
              <a:gradFill>
                <a:gsLst>
                  <a:gs pos="99000">
                    <a:schemeClr val="tx1">
                      <a:lumMod val="25000"/>
                      <a:lumOff val="75000"/>
                    </a:schemeClr>
                  </a:gs>
                  <a:gs pos="0">
                    <a:schemeClr val="tx1">
                      <a:lumMod val="15000"/>
                      <a:lumOff val="85000"/>
                    </a:schemeClr>
                  </a:gs>
                </a:gsLst>
                <a:lin ang="5400000" scaled="0"/>
              </a:gra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821791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113513922327405"/>
          <c:y val="0"/>
          <c:w val="0.3643594468884323"/>
          <c:h val="0.65546141961227233"/>
        </c:manualLayout>
      </c:layout>
      <c:doughnutChart>
        <c:varyColors val="1"/>
        <c:ser>
          <c:idx val="0"/>
          <c:order val="0"/>
          <c:tx>
            <c:strRef>
              <c:f>Sheet1!$B$1</c:f>
              <c:strCache>
                <c:ptCount val="1"/>
                <c:pt idx="0">
                  <c:v>Column1</c:v>
                </c:pt>
              </c:strCache>
            </c:strRef>
          </c:tx>
          <c:spPr>
            <a:solidFill>
              <a:srgbClr val="0070C0"/>
            </a:solidFill>
          </c:spPr>
          <c:explosion val="2"/>
          <c:dPt>
            <c:idx val="0"/>
            <c:bubble3D val="0"/>
            <c:spPr>
              <a:solidFill>
                <a:srgbClr val="0070C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DC1A-43CD-9059-2D743E4CE0B3}"/>
              </c:ext>
            </c:extLst>
          </c:dPt>
          <c:dPt>
            <c:idx val="1"/>
            <c:bubble3D val="0"/>
            <c:spPr>
              <a:solidFill>
                <a:srgbClr val="CCDDEA">
                  <a:lumMod val="75000"/>
                </a:srgb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DC1A-43CD-9059-2D743E4CE0B3}"/>
              </c:ext>
            </c:extLst>
          </c:dPt>
          <c:dPt>
            <c:idx val="2"/>
            <c:bubble3D val="0"/>
            <c:spPr>
              <a:solidFill>
                <a:srgbClr val="0070C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BDD7-4AD6-AE09-6786338F98AA}"/>
              </c:ext>
            </c:extLst>
          </c:dPt>
          <c:dPt>
            <c:idx val="3"/>
            <c:bubble3D val="0"/>
            <c:spPr>
              <a:solidFill>
                <a:srgbClr val="0070C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BDD7-4AD6-AE09-6786338F98AA}"/>
              </c:ext>
            </c:extLst>
          </c:dPt>
          <c:dLbls>
            <c:dLbl>
              <c:idx val="0"/>
              <c:layout>
                <c:manualLayout>
                  <c:x val="-0.14184891533157706"/>
                  <c:y val="-9.9212658846467752E-2"/>
                </c:manualLayout>
              </c:layout>
              <c:tx>
                <c:rich>
                  <a:bodyPr rot="0" spcFirstLastPara="1" vertOverflow="ellipsis" vert="horz" wrap="square" lIns="38100" tIns="19050" rIns="38100" bIns="19050" anchor="ctr" anchorCtr="1">
                    <a:noAutofit/>
                  </a:bodyPr>
                  <a:lstStyle/>
                  <a:p>
                    <a:pPr>
                      <a:defRPr sz="4800" b="1" i="0" u="none" strike="noStrike" kern="1200" baseline="0">
                        <a:solidFill>
                          <a:schemeClr val="tx1">
                            <a:lumMod val="50000"/>
                          </a:schemeClr>
                        </a:solidFill>
                        <a:latin typeface="+mn-lt"/>
                        <a:ea typeface="+mn-ea"/>
                        <a:cs typeface="+mn-cs"/>
                      </a:defRPr>
                    </a:pPr>
                    <a:fld id="{19D1F4EB-48B3-4FDB-8885-34F893F3E000}" type="PERCENTAGE">
                      <a:rPr lang="en-US" sz="5400"/>
                      <a:pPr>
                        <a:defRPr sz="4800">
                          <a:solidFill>
                            <a:schemeClr val="tx1">
                              <a:lumMod val="50000"/>
                            </a:schemeClr>
                          </a:solidFill>
                        </a:defRPr>
                      </a:pPr>
                      <a:t>[PERCENTAGE]</a:t>
                    </a:fld>
                    <a:endParaRPr lang="en-AU"/>
                  </a:p>
                </c:rich>
              </c:tx>
              <c:spPr>
                <a:noFill/>
                <a:ln>
                  <a:noFill/>
                </a:ln>
                <a:effectLst/>
              </c:spPr>
              <c:txPr>
                <a:bodyPr rot="0" spcFirstLastPara="1" vertOverflow="ellipsis" vert="horz" wrap="square" lIns="38100" tIns="19050" rIns="38100" bIns="19050" anchor="ctr" anchorCtr="1">
                  <a:noAutofit/>
                </a:bodyPr>
                <a:lstStyle/>
                <a:p>
                  <a:pPr>
                    <a:defRPr sz="4800"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5381347025268577"/>
                      <c:h val="0.1937297825428837"/>
                    </c:manualLayout>
                  </c15:layout>
                  <c15:dlblFieldTable/>
                  <c15:showDataLabelsRange val="0"/>
                </c:ext>
                <c:ext xmlns:c16="http://schemas.microsoft.com/office/drawing/2014/chart" uri="{C3380CC4-5D6E-409C-BE32-E72D297353CC}">
                  <c16:uniqueId val="{00000002-DC1A-43CD-9059-2D743E4CE0B3}"/>
                </c:ext>
              </c:extLst>
            </c:dLbl>
            <c:dLbl>
              <c:idx val="1"/>
              <c:delete val="1"/>
              <c:extLst>
                <c:ext xmlns:c15="http://schemas.microsoft.com/office/drawing/2012/chart" uri="{CE6537A1-D6FC-4f65-9D91-7224C49458BB}"/>
                <c:ext xmlns:c16="http://schemas.microsoft.com/office/drawing/2014/chart" uri="{C3380CC4-5D6E-409C-BE32-E72D297353CC}">
                  <c16:uniqueId val="{00000001-DC1A-43CD-9059-2D743E4CE0B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2"/>
                <c:pt idx="0">
                  <c:v>Percentage of clinicians who feel confident identifying clients' needs when they are perpetrators of IPV</c:v>
                </c:pt>
                <c:pt idx="1">
                  <c:v>2nd Qtr</c:v>
                </c:pt>
              </c:strCache>
            </c:strRef>
          </c:cat>
          <c:val>
            <c:numRef>
              <c:f>Sheet1!$B$2:$B$5</c:f>
              <c:numCache>
                <c:formatCode>0.0%</c:formatCode>
                <c:ptCount val="4"/>
                <c:pt idx="0">
                  <c:v>0.61199999999999999</c:v>
                </c:pt>
                <c:pt idx="1">
                  <c:v>0.38800000000000001</c:v>
                </c:pt>
              </c:numCache>
            </c:numRef>
          </c:val>
          <c:extLst>
            <c:ext xmlns:c16="http://schemas.microsoft.com/office/drawing/2014/chart" uri="{C3380CC4-5D6E-409C-BE32-E72D297353CC}">
              <c16:uniqueId val="{00000000-DC1A-43CD-9059-2D743E4CE0B3}"/>
            </c:ext>
          </c:extLst>
        </c:ser>
        <c:dLbls>
          <c:showLegendKey val="0"/>
          <c:showVal val="0"/>
          <c:showCatName val="0"/>
          <c:showSerName val="0"/>
          <c:showPercent val="1"/>
          <c:showBubbleSize val="0"/>
          <c:showLeaderLines val="0"/>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191389195122553"/>
          <c:y val="0.10225557670896943"/>
          <c:w val="0.53206078693636261"/>
          <c:h val="0.63938245631701784"/>
        </c:manualLayout>
      </c:layout>
      <c:doughnutChart>
        <c:varyColors val="1"/>
        <c:ser>
          <c:idx val="0"/>
          <c:order val="0"/>
          <c:tx>
            <c:strRef>
              <c:f>Sheet1!$B$1</c:f>
              <c:strCache>
                <c:ptCount val="1"/>
                <c:pt idx="0">
                  <c:v>Column1</c:v>
                </c:pt>
              </c:strCache>
            </c:strRef>
          </c:tx>
          <c:explosion val="3"/>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CAA4-46E3-9514-9ABF0494E041}"/>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CAA4-46E3-9514-9ABF0494E041}"/>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697F-4E03-8AC5-0C5B91BBF9C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697F-4E03-8AC5-0C5B91BBF9CE}"/>
              </c:ext>
            </c:extLst>
          </c:dPt>
          <c:dLbls>
            <c:dLbl>
              <c:idx val="0"/>
              <c:layout>
                <c:manualLayout>
                  <c:x val="-8.8570402094104522E-2"/>
                  <c:y val="-0.19765046592125043"/>
                </c:manualLayout>
              </c:layout>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7064658951243603"/>
                      <c:h val="0.19041615910679574"/>
                    </c:manualLayout>
                  </c15:layout>
                </c:ext>
                <c:ext xmlns:c16="http://schemas.microsoft.com/office/drawing/2014/chart" uri="{C3380CC4-5D6E-409C-BE32-E72D297353CC}">
                  <c16:uniqueId val="{00000002-CAA4-46E3-9514-9ABF0494E041}"/>
                </c:ext>
              </c:extLst>
            </c:dLbl>
            <c:dLbl>
              <c:idx val="1"/>
              <c:delete val="1"/>
              <c:extLst>
                <c:ext xmlns:c15="http://schemas.microsoft.com/office/drawing/2012/chart" uri="{CE6537A1-D6FC-4f65-9D91-7224C49458BB}"/>
                <c:ext xmlns:c16="http://schemas.microsoft.com/office/drawing/2014/chart" uri="{C3380CC4-5D6E-409C-BE32-E72D297353CC}">
                  <c16:uniqueId val="{00000001-CAA4-46E3-9514-9ABF0494E041}"/>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1"/>
                <c:pt idx="0">
                  <c:v>Percentage of clinicians who have had clients disclose they are survivors of IPV</c:v>
                </c:pt>
              </c:strCache>
            </c:strRef>
          </c:cat>
          <c:val>
            <c:numRef>
              <c:f>Sheet1!$B$2:$B$5</c:f>
              <c:numCache>
                <c:formatCode>0%</c:formatCode>
                <c:ptCount val="4"/>
                <c:pt idx="0">
                  <c:v>0.83</c:v>
                </c:pt>
                <c:pt idx="1">
                  <c:v>0.17</c:v>
                </c:pt>
              </c:numCache>
            </c:numRef>
          </c:val>
          <c:extLst>
            <c:ext xmlns:c16="http://schemas.microsoft.com/office/drawing/2014/chart" uri="{C3380CC4-5D6E-409C-BE32-E72D297353CC}">
              <c16:uniqueId val="{00000000-CAA4-46E3-9514-9ABF0494E04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egendEntry>
        <c:idx val="1"/>
        <c:delete val="1"/>
      </c:legendEntry>
      <c:legendEntry>
        <c:idx val="2"/>
        <c:delete val="1"/>
      </c:legendEntry>
      <c:legendEntry>
        <c:idx val="3"/>
        <c:delete val="1"/>
      </c:legendEntry>
      <c:layout>
        <c:manualLayout>
          <c:xMode val="edge"/>
          <c:yMode val="edge"/>
          <c:x val="1.0208793890279793E-2"/>
          <c:y val="0.7520030298294238"/>
          <c:w val="0.96802580770181634"/>
          <c:h val="0.24799701103639338"/>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580445223889893"/>
          <c:y val="8.2010168896777799E-2"/>
          <c:w val="0.42483040208581552"/>
          <c:h val="0.57475997995138084"/>
        </c:manualLayout>
      </c:layout>
      <c:doughnutChart>
        <c:varyColors val="1"/>
        <c:ser>
          <c:idx val="0"/>
          <c:order val="0"/>
          <c:tx>
            <c:strRef>
              <c:f>Sheet1!$B$1</c:f>
              <c:strCache>
                <c:ptCount val="1"/>
                <c:pt idx="0">
                  <c:v>Column1</c:v>
                </c:pt>
              </c:strCache>
            </c:strRef>
          </c:tx>
          <c:explosion val="3"/>
          <c:dPt>
            <c:idx val="0"/>
            <c:bubble3D val="0"/>
            <c:explosion val="4"/>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BA82-4EA6-998A-413047BA16EA}"/>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BA82-4EA6-998A-413047BA16EA}"/>
              </c:ext>
            </c:extLst>
          </c:dPt>
          <c:dLbls>
            <c:dLbl>
              <c:idx val="0"/>
              <c:layout>
                <c:manualLayout>
                  <c:x val="-5.5381656946016038E-2"/>
                  <c:y val="-0.18291119558802063"/>
                </c:manualLayout>
              </c:layout>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7439562535559075"/>
                      <c:h val="0.1577187032071258"/>
                    </c:manualLayout>
                  </c15:layout>
                </c:ext>
                <c:ext xmlns:c16="http://schemas.microsoft.com/office/drawing/2014/chart" uri="{C3380CC4-5D6E-409C-BE32-E72D297353CC}">
                  <c16:uniqueId val="{00000002-BA82-4EA6-998A-413047BA16EA}"/>
                </c:ext>
              </c:extLst>
            </c:dLbl>
            <c:dLbl>
              <c:idx val="1"/>
              <c:delete val="1"/>
              <c:extLst>
                <c:ext xmlns:c15="http://schemas.microsoft.com/office/drawing/2012/chart" uri="{CE6537A1-D6FC-4f65-9D91-7224C49458BB}"/>
                <c:ext xmlns:c16="http://schemas.microsoft.com/office/drawing/2014/chart" uri="{C3380CC4-5D6E-409C-BE32-E72D297353CC}">
                  <c16:uniqueId val="{00000001-BA82-4EA6-998A-413047BA16EA}"/>
                </c:ext>
              </c:extLst>
            </c:dLbl>
            <c:spPr>
              <a:noFill/>
              <a:ln>
                <a:noFill/>
              </a:ln>
              <a:effectLst/>
            </c:spPr>
            <c:txPr>
              <a:bodyPr rot="0" spcFirstLastPara="1" vertOverflow="ellipsis" vert="horz" wrap="square" lIns="38100" tIns="19050" rIns="38100" bIns="19050" anchor="ctr" anchorCtr="1">
                <a:spAutoFit/>
              </a:bodyPr>
              <a:lstStyle/>
              <a:p>
                <a:pPr>
                  <a:defRPr sz="5400"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Sheet1!$A$2:$A$3</c:f>
              <c:strCache>
                <c:ptCount val="1"/>
                <c:pt idx="0">
                  <c:v>Percentage of clinicians who feel confident identifying clients' needs when the client is a survivor of IPV</c:v>
                </c:pt>
              </c:strCache>
            </c:strRef>
          </c:cat>
          <c:val>
            <c:numRef>
              <c:f>Sheet1!$B$2:$B$3</c:f>
              <c:numCache>
                <c:formatCode>0.00%</c:formatCode>
                <c:ptCount val="2"/>
                <c:pt idx="0">
                  <c:v>0.874</c:v>
                </c:pt>
                <c:pt idx="1">
                  <c:v>0.126</c:v>
                </c:pt>
              </c:numCache>
            </c:numRef>
          </c:val>
          <c:extLst>
            <c:ext xmlns:c16="http://schemas.microsoft.com/office/drawing/2014/chart" uri="{C3380CC4-5D6E-409C-BE32-E72D297353CC}">
              <c16:uniqueId val="{00000000-BA82-4EA6-998A-413047BA16EA}"/>
            </c:ext>
          </c:extLst>
        </c:ser>
        <c:dLbls>
          <c:showLegendKey val="0"/>
          <c:showVal val="0"/>
          <c:showCatName val="0"/>
          <c:showSerName val="0"/>
          <c:showPercent val="1"/>
          <c:showBubbleSize val="0"/>
          <c:showLeaderLines val="0"/>
        </c:dLbls>
        <c:firstSliceAng val="0"/>
        <c:holeSize val="50"/>
      </c:doughnutChart>
      <c:spPr>
        <a:noFill/>
        <a:ln>
          <a:noFill/>
        </a:ln>
        <a:effectLst/>
      </c:spPr>
    </c:plotArea>
    <c:legend>
      <c:legendPos val="t"/>
      <c:legendEntry>
        <c:idx val="1"/>
        <c:delete val="1"/>
      </c:legendEntry>
      <c:layout>
        <c:manualLayout>
          <c:xMode val="edge"/>
          <c:yMode val="edge"/>
          <c:x val="3.6357902864256185E-2"/>
          <c:y val="0.65177105572393856"/>
          <c:w val="0.94179403442003884"/>
          <c:h val="0.29711193925914048"/>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13218283212086"/>
          <c:y val="2.3185018586105079E-2"/>
          <c:w val="0.39518287201649155"/>
          <c:h val="0.6072499435812162"/>
        </c:manualLayout>
      </c:layout>
      <c:doughnutChart>
        <c:varyColors val="1"/>
        <c:ser>
          <c:idx val="0"/>
          <c:order val="0"/>
          <c:tx>
            <c:strRef>
              <c:f>Sheet1!$B$1</c:f>
              <c:strCache>
                <c:ptCount val="1"/>
                <c:pt idx="0">
                  <c:v>Column1</c:v>
                </c:pt>
              </c:strCache>
            </c:strRef>
          </c:tx>
          <c:dPt>
            <c:idx val="0"/>
            <c:bubble3D val="0"/>
            <c:explosion val="4"/>
            <c:spPr>
              <a:solidFill>
                <a:srgbClr val="0070C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69B1-4A38-9EAB-3B2EA56559F4}"/>
              </c:ext>
            </c:extLst>
          </c:dPt>
          <c:dPt>
            <c:idx val="1"/>
            <c:bubble3D val="0"/>
            <c:spPr>
              <a:solidFill>
                <a:schemeClr val="bg2">
                  <a:lumMod val="75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69B1-4A38-9EAB-3B2EA56559F4}"/>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562-44B1-8482-BBB6D965F77B}"/>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562-44B1-8482-BBB6D965F77B}"/>
              </c:ext>
            </c:extLst>
          </c:dPt>
          <c:dLbls>
            <c:dLbl>
              <c:idx val="0"/>
              <c:layout>
                <c:manualLayout>
                  <c:x val="-0.13628262401361854"/>
                  <c:y val="-0.10672101485212392"/>
                </c:manualLayout>
              </c:layout>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tx1">
                          <a:lumMod val="5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6353286120590585"/>
                      <c:h val="0.14878656160015172"/>
                    </c:manualLayout>
                  </c15:layout>
                </c:ext>
                <c:ext xmlns:c16="http://schemas.microsoft.com/office/drawing/2014/chart" uri="{C3380CC4-5D6E-409C-BE32-E72D297353CC}">
                  <c16:uniqueId val="{00000002-69B1-4A38-9EAB-3B2EA56559F4}"/>
                </c:ext>
              </c:extLst>
            </c:dLbl>
            <c:dLbl>
              <c:idx val="1"/>
              <c:delete val="1"/>
              <c:extLst>
                <c:ext xmlns:c15="http://schemas.microsoft.com/office/drawing/2012/chart" uri="{CE6537A1-D6FC-4f65-9D91-7224C49458BB}"/>
                <c:ext xmlns:c16="http://schemas.microsoft.com/office/drawing/2014/chart" uri="{C3380CC4-5D6E-409C-BE32-E72D297353CC}">
                  <c16:uniqueId val="{00000001-69B1-4A38-9EAB-3B2EA56559F4}"/>
                </c:ext>
              </c:extLst>
            </c:dLbl>
            <c:spPr>
              <a:noFill/>
              <a:ln>
                <a:noFill/>
              </a:ln>
              <a:effectLst/>
            </c:spPr>
            <c:txPr>
              <a:bodyPr rot="0" spcFirstLastPara="1" vertOverflow="ellipsis" vert="horz" wrap="square" lIns="38100" tIns="19050" rIns="38100" bIns="19050" anchor="ctr" anchorCtr="1">
                <a:spAutoFit/>
              </a:bodyPr>
              <a:lstStyle/>
              <a:p>
                <a:pPr>
                  <a:defRPr sz="54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1"/>
                <c:pt idx="0">
                  <c:v>Percentage of clinicians with clients who have disclosed they use violence in intimate relationships</c:v>
                </c:pt>
              </c:strCache>
            </c:strRef>
          </c:cat>
          <c:val>
            <c:numRef>
              <c:f>Sheet1!$B$2:$B$5</c:f>
              <c:numCache>
                <c:formatCode>0%</c:formatCode>
                <c:ptCount val="4"/>
                <c:pt idx="0">
                  <c:v>0.63</c:v>
                </c:pt>
                <c:pt idx="1">
                  <c:v>0.37</c:v>
                </c:pt>
              </c:numCache>
            </c:numRef>
          </c:val>
          <c:extLst>
            <c:ext xmlns:c16="http://schemas.microsoft.com/office/drawing/2014/chart" uri="{C3380CC4-5D6E-409C-BE32-E72D297353CC}">
              <c16:uniqueId val="{00000000-69B1-4A38-9EAB-3B2EA56559F4}"/>
            </c:ext>
          </c:extLst>
        </c:ser>
        <c:dLbls>
          <c:showLegendKey val="0"/>
          <c:showVal val="0"/>
          <c:showCatName val="0"/>
          <c:showSerName val="0"/>
          <c:showPercent val="1"/>
          <c:showBubbleSize val="0"/>
          <c:showLeaderLines val="0"/>
        </c:dLbls>
        <c:firstSliceAng val="1"/>
        <c:holeSize val="50"/>
      </c:doughnutChart>
      <c:spPr>
        <a:noFill/>
        <a:ln>
          <a:noFill/>
        </a:ln>
        <a:effectLst/>
      </c:spPr>
    </c:plotArea>
    <c:legend>
      <c:legendPos val="t"/>
      <c:legendEntry>
        <c:idx val="1"/>
        <c:delete val="1"/>
      </c:legendEntry>
      <c:legendEntry>
        <c:idx val="2"/>
        <c:delete val="1"/>
      </c:legendEntry>
      <c:legendEntry>
        <c:idx val="3"/>
        <c:delete val="1"/>
      </c:legendEntry>
      <c:layout>
        <c:manualLayout>
          <c:xMode val="edge"/>
          <c:yMode val="edge"/>
          <c:x val="2.0965822431585613E-2"/>
          <c:y val="0.63898101892139136"/>
          <c:w val="0.90289395928748806"/>
          <c:h val="0.34558491654792967"/>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9050" cap="flat" cmpd="sng" algn="ctr">
        <a:solidFill>
          <a:schemeClr val="tx1">
            <a:lumMod val="15000"/>
            <a:lumOff val="8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99000">
              <a:schemeClr val="tx1">
                <a:lumMod val="25000"/>
                <a:lumOff val="75000"/>
              </a:schemeClr>
            </a:gs>
            <a:gs pos="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15000"/>
                <a:lumOff val="85000"/>
              </a:schemeClr>
            </a:gs>
            <a:gs pos="0">
              <a:schemeClr val="tx1">
                <a:lumMod val="5000"/>
                <a:lumOff val="9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0.03948</cdr:x>
      <cdr:y>0.63932</cdr:y>
    </cdr:from>
    <cdr:to>
      <cdr:x>0.95592</cdr:x>
      <cdr:y>1</cdr:y>
    </cdr:to>
    <cdr:sp macro="" textlink="">
      <cdr:nvSpPr>
        <cdr:cNvPr id="3" name="TextBox 2"/>
        <cdr:cNvSpPr txBox="1"/>
      </cdr:nvSpPr>
      <cdr:spPr>
        <a:xfrm xmlns:a="http://schemas.openxmlformats.org/drawingml/2006/main">
          <a:off x="391541" y="3524214"/>
          <a:ext cx="9087938" cy="19882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AU" sz="1100" dirty="0"/>
        </a:p>
      </cdr:txBody>
    </cdr:sp>
  </cdr:relSizeAnchor>
  <cdr:relSizeAnchor xmlns:cdr="http://schemas.openxmlformats.org/drawingml/2006/chartDrawing">
    <cdr:from>
      <cdr:x>0.08571</cdr:x>
      <cdr:y>0.65459</cdr:y>
    </cdr:from>
    <cdr:to>
      <cdr:x>1</cdr:x>
      <cdr:y>1</cdr:y>
    </cdr:to>
    <cdr:sp macro="" textlink="">
      <cdr:nvSpPr>
        <cdr:cNvPr id="4" name="TextBox 3"/>
        <cdr:cNvSpPr txBox="1"/>
      </cdr:nvSpPr>
      <cdr:spPr>
        <a:xfrm xmlns:a="http://schemas.openxmlformats.org/drawingml/2006/main">
          <a:off x="849954" y="3608412"/>
          <a:ext cx="9066671" cy="19040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3600" dirty="0" smtClean="0">
              <a:solidFill>
                <a:schemeClr val="tx1">
                  <a:lumMod val="65000"/>
                  <a:lumOff val="35000"/>
                </a:schemeClr>
              </a:solidFill>
            </a:rPr>
            <a:t>Percentage of clinicians who feel confident identifying clients’ needs when the client is a person who uses violence</a:t>
          </a:r>
        </a:p>
        <a:p xmlns:a="http://schemas.openxmlformats.org/drawingml/2006/main">
          <a:endParaRPr lang="en-AU"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3496A8FA-5B42-674C-B20D-1B27C6B6ED8B}" type="datetimeFigureOut">
              <a:rPr lang="en-US" smtClean="0"/>
              <a:t>2/5/2021</a:t>
            </a:fld>
            <a:endParaRPr lang="en-US"/>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DE6A0952-F090-8947-9D2B-4C66FA805076}" type="slidenum">
              <a:rPr lang="en-US" smtClean="0"/>
              <a:t>‹#›</a:t>
            </a:fld>
            <a:endParaRPr lang="en-US"/>
          </a:p>
        </p:txBody>
      </p:sp>
    </p:spTree>
    <p:extLst>
      <p:ext uri="{BB962C8B-B14F-4D97-AF65-F5344CB8AC3E}">
        <p14:creationId xmlns:p14="http://schemas.microsoft.com/office/powerpoint/2010/main" val="191005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DFCF15A-2A27-7442-AB11-75F1A48A6AED}" type="datetimeFigureOut">
              <a:rPr lang="en-US" smtClean="0"/>
              <a:t>2/5/2021</a:t>
            </a:fld>
            <a:endParaRPr lang="en-US"/>
          </a:p>
        </p:txBody>
      </p:sp>
      <p:sp>
        <p:nvSpPr>
          <p:cNvPr id="4" name="Slide Image Placeholder 3"/>
          <p:cNvSpPr>
            <a:spLocks noGrp="1" noRot="1" noChangeAspect="1"/>
          </p:cNvSpPr>
          <p:nvPr>
            <p:ph type="sldImg" idx="2"/>
          </p:nvPr>
        </p:nvSpPr>
        <p:spPr>
          <a:xfrm>
            <a:off x="2144713" y="1243013"/>
            <a:ext cx="251618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826CBA48-C438-7943-8380-32C73458EABA}" type="slidenum">
              <a:rPr lang="en-US" smtClean="0"/>
              <a:t>‹#›</a:t>
            </a:fld>
            <a:endParaRPr lang="en-US"/>
          </a:p>
        </p:txBody>
      </p:sp>
    </p:spTree>
    <p:extLst>
      <p:ext uri="{BB962C8B-B14F-4D97-AF65-F5344CB8AC3E}">
        <p14:creationId xmlns:p14="http://schemas.microsoft.com/office/powerpoint/2010/main" val="1051626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Research Poster Template">
    <p:spTree>
      <p:nvGrpSpPr>
        <p:cNvPr id="1" name=""/>
        <p:cNvGrpSpPr/>
        <p:nvPr/>
      </p:nvGrpSpPr>
      <p:grpSpPr>
        <a:xfrm>
          <a:off x="0" y="0"/>
          <a:ext cx="0" cy="0"/>
          <a:chOff x="0" y="0"/>
          <a:chExt cx="0" cy="0"/>
        </a:xfrm>
      </p:grpSpPr>
      <p:cxnSp>
        <p:nvCxnSpPr>
          <p:cNvPr id="16" name="Straight Connector 15"/>
          <p:cNvCxnSpPr/>
          <p:nvPr userDrawn="1"/>
        </p:nvCxnSpPr>
        <p:spPr bwMode="auto">
          <a:xfrm>
            <a:off x="11118028" y="6388482"/>
            <a:ext cx="0" cy="34251518"/>
          </a:xfrm>
          <a:prstGeom prst="line">
            <a:avLst/>
          </a:prstGeom>
          <a:noFill/>
          <a:ln w="25400" cap="flat" cmpd="sng" algn="ctr">
            <a:solidFill>
              <a:schemeClr val="tx1"/>
            </a:solidFill>
            <a:prstDash val="dash"/>
            <a:round/>
            <a:headEnd type="oval" w="med" len="med"/>
            <a:tailEnd type="oval" w="med" len="med"/>
          </a:ln>
          <a:effectLst/>
        </p:spPr>
      </p:cxnSp>
      <p:cxnSp>
        <p:nvCxnSpPr>
          <p:cNvPr id="18" name="Straight Connector 17"/>
          <p:cNvCxnSpPr/>
          <p:nvPr userDrawn="1"/>
        </p:nvCxnSpPr>
        <p:spPr bwMode="auto">
          <a:xfrm>
            <a:off x="21796850" y="6393926"/>
            <a:ext cx="0" cy="34253424"/>
          </a:xfrm>
          <a:prstGeom prst="line">
            <a:avLst/>
          </a:prstGeom>
          <a:noFill/>
          <a:ln w="25400" cap="flat" cmpd="sng" algn="ctr">
            <a:solidFill>
              <a:schemeClr val="tx1"/>
            </a:solidFill>
            <a:prstDash val="dash"/>
            <a:round/>
            <a:headEnd type="oval" w="med" len="med"/>
            <a:tailEnd type="oval" w="med" len="med"/>
          </a:ln>
          <a:effectLst/>
        </p:spPr>
      </p:cxnSp>
      <p:sp>
        <p:nvSpPr>
          <p:cNvPr id="7" name="Picture Placeholder 2"/>
          <p:cNvSpPr>
            <a:spLocks noGrp="1"/>
          </p:cNvSpPr>
          <p:nvPr>
            <p:ph type="pic" sz="quarter" idx="16"/>
          </p:nvPr>
        </p:nvSpPr>
        <p:spPr>
          <a:xfrm>
            <a:off x="914400" y="24148868"/>
            <a:ext cx="971550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8" name="Picture Placeholder 2"/>
          <p:cNvSpPr>
            <a:spLocks noGrp="1"/>
          </p:cNvSpPr>
          <p:nvPr>
            <p:ph type="pic" sz="quarter" idx="17"/>
          </p:nvPr>
        </p:nvSpPr>
        <p:spPr>
          <a:xfrm>
            <a:off x="914400" y="33162240"/>
            <a:ext cx="971550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11" name="Content Placeholder 9"/>
          <p:cNvSpPr>
            <a:spLocks noGrp="1"/>
          </p:cNvSpPr>
          <p:nvPr>
            <p:ph sz="quarter" idx="10"/>
          </p:nvPr>
        </p:nvSpPr>
        <p:spPr>
          <a:xfrm>
            <a:off x="914400" y="6515100"/>
            <a:ext cx="9715500" cy="16399329"/>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8"/>
          </p:nvPr>
        </p:nvSpPr>
        <p:spPr>
          <a:xfrm>
            <a:off x="11618259" y="6515100"/>
            <a:ext cx="9744250" cy="20187557"/>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9"/>
          <p:cNvSpPr>
            <a:spLocks noGrp="1"/>
          </p:cNvSpPr>
          <p:nvPr>
            <p:ph sz="quarter" idx="23"/>
          </p:nvPr>
        </p:nvSpPr>
        <p:spPr>
          <a:xfrm>
            <a:off x="11544300" y="34351737"/>
            <a:ext cx="9771541" cy="626286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11544300" y="27305024"/>
            <a:ext cx="9771541" cy="640803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Picture Placeholder 2"/>
          <p:cNvSpPr>
            <a:spLocks noGrp="1"/>
          </p:cNvSpPr>
          <p:nvPr>
            <p:ph type="pic" sz="quarter" idx="25"/>
          </p:nvPr>
        </p:nvSpPr>
        <p:spPr>
          <a:xfrm>
            <a:off x="22277860" y="18649950"/>
            <a:ext cx="979805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20" name="Content Placeholder 9"/>
          <p:cNvSpPr>
            <a:spLocks noGrp="1"/>
          </p:cNvSpPr>
          <p:nvPr>
            <p:ph sz="quarter" idx="20"/>
          </p:nvPr>
        </p:nvSpPr>
        <p:spPr>
          <a:xfrm>
            <a:off x="22277860" y="6515100"/>
            <a:ext cx="9798050" cy="1130184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22277860" y="26935315"/>
            <a:ext cx="9764240" cy="1367928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1146558"/>
      </p:ext>
    </p:extLst>
  </p:cSld>
  <p:clrMapOvr>
    <a:masterClrMapping/>
  </p:clrMapOvr>
  <p:extLst>
    <p:ext uri="{DCECCB84-F9BA-43D5-87BE-67443E8EF086}">
      <p15:sldGuideLst xmlns:p15="http://schemas.microsoft.com/office/powerpoint/2012/main">
        <p15:guide id="1" orient="horz" pos="26496" userDrawn="1">
          <p15:clr>
            <a:srgbClr val="FBAE40"/>
          </p15:clr>
        </p15:guide>
        <p15:guide id="2" pos="576" userDrawn="1">
          <p15:clr>
            <a:srgbClr val="FBAE40"/>
          </p15:clr>
        </p15:guide>
        <p15:guide id="3" pos="20184" userDrawn="1">
          <p15:clr>
            <a:srgbClr val="FBAE40"/>
          </p15:clr>
        </p15:guide>
        <p15:guide id="4" orient="horz" pos="5016" userDrawn="1">
          <p15:clr>
            <a:srgbClr val="FBAE40"/>
          </p15:clr>
        </p15:guide>
        <p15:guide id="5" pos="13440" userDrawn="1">
          <p15:clr>
            <a:srgbClr val="FBAE40"/>
          </p15:clr>
        </p15:guide>
        <p15:guide id="6" pos="6696" userDrawn="1">
          <p15:clr>
            <a:srgbClr val="FBAE40"/>
          </p15:clr>
        </p15:guide>
        <p15:guide id="7" pos="7272" userDrawn="1">
          <p15:clr>
            <a:srgbClr val="FBAE40"/>
          </p15:clr>
        </p15:guide>
        <p15:guide id="8" pos="1401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49" y="0"/>
            <a:ext cx="10937135" cy="43891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908191" y="0"/>
            <a:ext cx="172822" cy="43891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34440" y="3803898"/>
            <a:ext cx="8641080" cy="14630400"/>
          </a:xfrm>
        </p:spPr>
        <p:txBody>
          <a:bodyPr anchor="b">
            <a:normAutofit/>
          </a:bodyPr>
          <a:lstStyle>
            <a:lvl1pPr>
              <a:defRPr sz="1296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2456855" y="4681728"/>
            <a:ext cx="18033815" cy="336499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34440" y="18726912"/>
            <a:ext cx="8641080" cy="21626394"/>
          </a:xfrm>
        </p:spPr>
        <p:txBody>
          <a:bodyPr lIns="91440" rIns="91440">
            <a:normAutofit/>
          </a:bodyPr>
          <a:lstStyle>
            <a:lvl1pPr marL="0" indent="0">
              <a:buNone/>
              <a:defRPr sz="5400">
                <a:solidFill>
                  <a:srgbClr val="FFFFFF"/>
                </a:solidFill>
              </a:defRPr>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smtClean="0"/>
              <a:t>Edit Master text styles</a:t>
            </a:r>
          </a:p>
        </p:txBody>
      </p:sp>
      <p:sp>
        <p:nvSpPr>
          <p:cNvPr id="5" name="Date Placeholder 4"/>
          <p:cNvSpPr>
            <a:spLocks noGrp="1"/>
          </p:cNvSpPr>
          <p:nvPr>
            <p:ph type="dt" sz="half" idx="10"/>
          </p:nvPr>
        </p:nvSpPr>
        <p:spPr>
          <a:xfrm>
            <a:off x="1256884" y="41342634"/>
            <a:ext cx="7069979" cy="2336800"/>
          </a:xfrm>
        </p:spPr>
        <p:txBody>
          <a:bodyPr/>
          <a:lstStyle>
            <a:lvl1pPr algn="l">
              <a:defRPr/>
            </a:lvl1pPr>
          </a:lstStyle>
          <a:p>
            <a:fld id="{96DFF08F-DC6B-4601-B491-B0F83F6DD2DA}" type="datetimeFigureOut">
              <a:rPr lang="en-US" dirty="0"/>
              <a:pPr/>
              <a:t>2/5/2021</a:t>
            </a:fld>
            <a:endParaRPr lang="en-US" dirty="0"/>
          </a:p>
        </p:txBody>
      </p:sp>
      <p:sp>
        <p:nvSpPr>
          <p:cNvPr id="6" name="Footer Placeholder 5"/>
          <p:cNvSpPr>
            <a:spLocks noGrp="1"/>
          </p:cNvSpPr>
          <p:nvPr>
            <p:ph type="ftr" sz="quarter" idx="11"/>
          </p:nvPr>
        </p:nvSpPr>
        <p:spPr>
          <a:xfrm>
            <a:off x="12961620" y="41342634"/>
            <a:ext cx="12550140" cy="2336800"/>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052495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2" y="31699200"/>
            <a:ext cx="32909828" cy="1219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5" y="31456486"/>
            <a:ext cx="32909828" cy="409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62656" y="32479488"/>
            <a:ext cx="27322272" cy="5266944"/>
          </a:xfrm>
        </p:spPr>
        <p:txBody>
          <a:bodyPr tIns="0" bIns="0" anchor="b">
            <a:noAutofit/>
          </a:bodyPr>
          <a:lstStyle>
            <a:lvl1pPr>
              <a:defRPr sz="1296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5" y="0"/>
            <a:ext cx="32918360" cy="31456486"/>
          </a:xfrm>
          <a:blipFill>
            <a:blip r:embed="rId2"/>
            <a:stretch>
              <a:fillRect/>
            </a:stretch>
          </a:blipFill>
        </p:spPr>
        <p:txBody>
          <a:bodyPr lIns="457200" tIns="457200" anchor="t"/>
          <a:lstStyle>
            <a:lvl1pPr marL="0" indent="0">
              <a:buNone/>
              <a:defRPr sz="11520">
                <a:solidFill>
                  <a:schemeClr val="bg1"/>
                </a:solidFill>
              </a:defRPr>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smtClean="0"/>
              <a:t>Click icon to add picture</a:t>
            </a:r>
            <a:endParaRPr lang="en-US" dirty="0"/>
          </a:p>
        </p:txBody>
      </p:sp>
      <p:sp>
        <p:nvSpPr>
          <p:cNvPr id="4" name="Text Placeholder 3"/>
          <p:cNvSpPr>
            <a:spLocks noGrp="1"/>
          </p:cNvSpPr>
          <p:nvPr>
            <p:ph type="body" sz="half" idx="2"/>
          </p:nvPr>
        </p:nvSpPr>
        <p:spPr>
          <a:xfrm>
            <a:off x="2962652" y="37804954"/>
            <a:ext cx="27322272" cy="3803904"/>
          </a:xfrm>
        </p:spPr>
        <p:txBody>
          <a:bodyPr lIns="91440" tIns="0" rIns="91440" bIns="0">
            <a:normAutofit/>
          </a:bodyPr>
          <a:lstStyle>
            <a:lvl1pPr marL="0" indent="0">
              <a:spcBef>
                <a:spcPts val="0"/>
              </a:spcBef>
              <a:spcAft>
                <a:spcPts val="2160"/>
              </a:spcAft>
              <a:buNone/>
              <a:defRPr sz="5400">
                <a:solidFill>
                  <a:srgbClr val="FFFFFF"/>
                </a:solidFill>
              </a:defRPr>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60618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033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577" y="40965120"/>
            <a:ext cx="32909828"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5" y="40539623"/>
            <a:ext cx="32909828" cy="409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23557232" y="2654589"/>
            <a:ext cx="7098030" cy="368474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654586"/>
            <a:ext cx="20882610" cy="3684748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35778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search Poster Template">
    <p:spTree>
      <p:nvGrpSpPr>
        <p:cNvPr id="1" name=""/>
        <p:cNvGrpSpPr/>
        <p:nvPr/>
      </p:nvGrpSpPr>
      <p:grpSpPr>
        <a:xfrm>
          <a:off x="0" y="0"/>
          <a:ext cx="0" cy="0"/>
          <a:chOff x="0" y="0"/>
          <a:chExt cx="0" cy="0"/>
        </a:xfrm>
      </p:grpSpPr>
      <p:cxnSp>
        <p:nvCxnSpPr>
          <p:cNvPr id="16" name="Straight Connector 15"/>
          <p:cNvCxnSpPr/>
          <p:nvPr userDrawn="1"/>
        </p:nvCxnSpPr>
        <p:spPr bwMode="auto">
          <a:xfrm>
            <a:off x="11118028" y="6388482"/>
            <a:ext cx="0" cy="34251518"/>
          </a:xfrm>
          <a:prstGeom prst="line">
            <a:avLst/>
          </a:prstGeom>
          <a:noFill/>
          <a:ln w="25400" cap="flat" cmpd="sng" algn="ctr">
            <a:solidFill>
              <a:schemeClr val="tx1"/>
            </a:solidFill>
            <a:prstDash val="dash"/>
            <a:round/>
            <a:headEnd type="oval" w="med" len="med"/>
            <a:tailEnd type="oval" w="med" len="med"/>
          </a:ln>
          <a:effectLst/>
        </p:spPr>
      </p:cxnSp>
      <p:cxnSp>
        <p:nvCxnSpPr>
          <p:cNvPr id="18" name="Straight Connector 17"/>
          <p:cNvCxnSpPr/>
          <p:nvPr userDrawn="1"/>
        </p:nvCxnSpPr>
        <p:spPr bwMode="auto">
          <a:xfrm>
            <a:off x="21796850" y="6393926"/>
            <a:ext cx="0" cy="34253424"/>
          </a:xfrm>
          <a:prstGeom prst="line">
            <a:avLst/>
          </a:prstGeom>
          <a:noFill/>
          <a:ln w="25400" cap="flat" cmpd="sng" algn="ctr">
            <a:solidFill>
              <a:schemeClr val="tx1"/>
            </a:solidFill>
            <a:prstDash val="dash"/>
            <a:round/>
            <a:headEnd type="oval" w="med" len="med"/>
            <a:tailEnd type="oval" w="med" len="med"/>
          </a:ln>
          <a:effectLst/>
        </p:spPr>
      </p:cxnSp>
      <p:sp>
        <p:nvSpPr>
          <p:cNvPr id="7" name="Picture Placeholder 2"/>
          <p:cNvSpPr>
            <a:spLocks noGrp="1"/>
          </p:cNvSpPr>
          <p:nvPr>
            <p:ph type="pic" sz="quarter" idx="16"/>
          </p:nvPr>
        </p:nvSpPr>
        <p:spPr>
          <a:xfrm>
            <a:off x="914400" y="24148868"/>
            <a:ext cx="971550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8" name="Picture Placeholder 2"/>
          <p:cNvSpPr>
            <a:spLocks noGrp="1"/>
          </p:cNvSpPr>
          <p:nvPr>
            <p:ph type="pic" sz="quarter" idx="17"/>
          </p:nvPr>
        </p:nvSpPr>
        <p:spPr>
          <a:xfrm>
            <a:off x="914400" y="33162240"/>
            <a:ext cx="971550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11" name="Content Placeholder 9"/>
          <p:cNvSpPr>
            <a:spLocks noGrp="1"/>
          </p:cNvSpPr>
          <p:nvPr>
            <p:ph sz="quarter" idx="10"/>
          </p:nvPr>
        </p:nvSpPr>
        <p:spPr>
          <a:xfrm>
            <a:off x="914400" y="6515100"/>
            <a:ext cx="9715500" cy="16399329"/>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8"/>
          </p:nvPr>
        </p:nvSpPr>
        <p:spPr>
          <a:xfrm>
            <a:off x="11618259" y="6515100"/>
            <a:ext cx="9744250" cy="20187557"/>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9"/>
          <p:cNvSpPr>
            <a:spLocks noGrp="1"/>
          </p:cNvSpPr>
          <p:nvPr>
            <p:ph sz="quarter" idx="23"/>
          </p:nvPr>
        </p:nvSpPr>
        <p:spPr>
          <a:xfrm>
            <a:off x="11544300" y="34351737"/>
            <a:ext cx="9771541" cy="626286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4"/>
          </p:nvPr>
        </p:nvSpPr>
        <p:spPr>
          <a:xfrm>
            <a:off x="11544300" y="27305024"/>
            <a:ext cx="9771541" cy="640803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Picture Placeholder 2"/>
          <p:cNvSpPr>
            <a:spLocks noGrp="1"/>
          </p:cNvSpPr>
          <p:nvPr>
            <p:ph type="pic" sz="quarter" idx="25"/>
          </p:nvPr>
        </p:nvSpPr>
        <p:spPr>
          <a:xfrm>
            <a:off x="22277860" y="18649950"/>
            <a:ext cx="9798050" cy="7452360"/>
          </a:xfrm>
          <a:prstGeom prst="rect">
            <a:avLst/>
          </a:prstGeom>
          <a:solidFill>
            <a:schemeClr val="bg2">
              <a:lumMod val="85000"/>
            </a:schemeClr>
          </a:solidFill>
        </p:spPr>
        <p:txBody>
          <a:bodyPr/>
          <a:lstStyle>
            <a:lvl1pPr>
              <a:defRPr sz="2800"/>
            </a:lvl1pPr>
          </a:lstStyle>
          <a:p>
            <a:pPr marL="0" indent="0" algn="ctr">
              <a:buNone/>
            </a:pPr>
            <a:endParaRPr lang="en-US" dirty="0"/>
          </a:p>
        </p:txBody>
      </p:sp>
      <p:sp>
        <p:nvSpPr>
          <p:cNvPr id="20" name="Content Placeholder 9"/>
          <p:cNvSpPr>
            <a:spLocks noGrp="1"/>
          </p:cNvSpPr>
          <p:nvPr>
            <p:ph sz="quarter" idx="20"/>
          </p:nvPr>
        </p:nvSpPr>
        <p:spPr>
          <a:xfrm>
            <a:off x="22277860" y="6515100"/>
            <a:ext cx="9798050" cy="1130184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p:cNvSpPr>
            <a:spLocks noGrp="1"/>
          </p:cNvSpPr>
          <p:nvPr>
            <p:ph sz="quarter" idx="21"/>
          </p:nvPr>
        </p:nvSpPr>
        <p:spPr>
          <a:xfrm>
            <a:off x="22277860" y="26935315"/>
            <a:ext cx="9764240" cy="1367928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5751232"/>
      </p:ext>
    </p:extLst>
  </p:cSld>
  <p:clrMapOvr>
    <a:masterClrMapping/>
  </p:clrMapOvr>
  <p:extLst>
    <p:ext uri="{DCECCB84-F9BA-43D5-87BE-67443E8EF086}">
      <p15:sldGuideLst xmlns:p15="http://schemas.microsoft.com/office/powerpoint/2012/main">
        <p15:guide id="1" orient="horz" pos="26496">
          <p15:clr>
            <a:srgbClr val="FBAE40"/>
          </p15:clr>
        </p15:guide>
        <p15:guide id="2" pos="576">
          <p15:clr>
            <a:srgbClr val="FBAE40"/>
          </p15:clr>
        </p15:guide>
        <p15:guide id="3" pos="20184">
          <p15:clr>
            <a:srgbClr val="FBAE40"/>
          </p15:clr>
        </p15:guide>
        <p15:guide id="4" orient="horz" pos="5016">
          <p15:clr>
            <a:srgbClr val="FBAE40"/>
          </p15:clr>
        </p15:guide>
        <p15:guide id="5" pos="13440">
          <p15:clr>
            <a:srgbClr val="FBAE40"/>
          </p15:clr>
        </p15:guide>
        <p15:guide id="6" pos="6696">
          <p15:clr>
            <a:srgbClr val="FBAE40"/>
          </p15:clr>
        </p15:guide>
        <p15:guide id="7" pos="7272">
          <p15:clr>
            <a:srgbClr val="FBAE40"/>
          </p15:clr>
        </p15:guide>
        <p15:guide id="8" pos="1401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9002578"/>
      </p:ext>
    </p:extLst>
  </p:cSld>
  <p:clrMapOvr>
    <a:masterClrMapping/>
  </p:clrMapOvr>
  <p:extLst>
    <p:ext uri="{DCECCB84-F9BA-43D5-87BE-67443E8EF086}">
      <p15:sldGuideLst xmlns:p15="http://schemas.microsoft.com/office/powerpoint/2012/main">
        <p15:guide id="1" orient="horz" pos="26496">
          <p15:clr>
            <a:srgbClr val="FBAE40"/>
          </p15:clr>
        </p15:guide>
        <p15:guide id="2" pos="576">
          <p15:clr>
            <a:srgbClr val="FBAE40"/>
          </p15:clr>
        </p15:guide>
        <p15:guide id="3" pos="20184">
          <p15:clr>
            <a:srgbClr val="FBAE40"/>
          </p15:clr>
        </p15:guide>
        <p15:guide id="4" orient="horz" pos="5016">
          <p15:clr>
            <a:srgbClr val="FBAE40"/>
          </p15:clr>
        </p15:guide>
        <p15:guide id="5" pos="13440">
          <p15:clr>
            <a:srgbClr val="FBAE40"/>
          </p15:clr>
        </p15:guide>
        <p15:guide id="6" pos="6696">
          <p15:clr>
            <a:srgbClr val="FBAE40"/>
          </p15:clr>
        </p15:guide>
        <p15:guide id="7" pos="7272">
          <p15:clr>
            <a:srgbClr val="FBAE40"/>
          </p15:clr>
        </p15:guide>
        <p15:guide id="8" pos="1401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8577" y="40965120"/>
            <a:ext cx="32909828"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5" y="40539623"/>
            <a:ext cx="32909828" cy="409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62656" y="4857293"/>
            <a:ext cx="27157680" cy="22823424"/>
          </a:xfrm>
        </p:spPr>
        <p:txBody>
          <a:bodyPr anchor="b">
            <a:normAutofit/>
          </a:bodyPr>
          <a:lstStyle>
            <a:lvl1pPr algn="l">
              <a:lnSpc>
                <a:spcPct val="85000"/>
              </a:lnSpc>
              <a:defRPr sz="28800" spc="-18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970137" y="28515974"/>
            <a:ext cx="27157680" cy="7315200"/>
          </a:xfrm>
        </p:spPr>
        <p:txBody>
          <a:bodyPr lIns="91440" rIns="91440">
            <a:normAutofit/>
          </a:bodyPr>
          <a:lstStyle>
            <a:lvl1pPr marL="0" indent="0" algn="l">
              <a:buNone/>
              <a:defRPr sz="8640" cap="all" spc="720" baseline="0">
                <a:solidFill>
                  <a:schemeClr val="tx2"/>
                </a:solidFill>
                <a:latin typeface="+mj-lt"/>
              </a:defRPr>
            </a:lvl1pPr>
            <a:lvl2pPr marL="1645920" indent="0" algn="ctr">
              <a:buNone/>
              <a:defRPr sz="8640"/>
            </a:lvl2pPr>
            <a:lvl3pPr marL="3291840" indent="0" algn="ctr">
              <a:buNone/>
              <a:defRPr sz="8640"/>
            </a:lvl3pPr>
            <a:lvl4pPr marL="4937760" indent="0" algn="ctr">
              <a:buNone/>
              <a:defRPr sz="7200"/>
            </a:lvl4pPr>
            <a:lvl5pPr marL="6583680" indent="0" algn="ctr">
              <a:buNone/>
              <a:defRPr sz="7200"/>
            </a:lvl5pPr>
            <a:lvl6pPr marL="8229600" indent="0" algn="ctr">
              <a:buNone/>
              <a:defRPr sz="7200"/>
            </a:lvl6pPr>
            <a:lvl7pPr marL="9875520" indent="0" algn="ctr">
              <a:buNone/>
              <a:defRPr sz="7200"/>
            </a:lvl7pPr>
            <a:lvl8pPr marL="11521440" indent="0" algn="ctr">
              <a:buNone/>
              <a:defRPr sz="7200"/>
            </a:lvl8pPr>
            <a:lvl9pPr marL="13167360" indent="0" algn="ctr">
              <a:buNone/>
              <a:defRPr sz="7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3260678" y="27797760"/>
            <a:ext cx="2666390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34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107804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8577" y="40965120"/>
            <a:ext cx="32909828"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5" y="40539623"/>
            <a:ext cx="32909828" cy="409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62656" y="4857293"/>
            <a:ext cx="27157680" cy="22823424"/>
          </a:xfrm>
        </p:spPr>
        <p:txBody>
          <a:bodyPr anchor="b" anchorCtr="0">
            <a:normAutofit/>
          </a:bodyPr>
          <a:lstStyle>
            <a:lvl1pPr>
              <a:lnSpc>
                <a:spcPct val="85000"/>
              </a:lnSpc>
              <a:defRPr sz="288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962656" y="28500019"/>
            <a:ext cx="27157680" cy="7315200"/>
          </a:xfrm>
        </p:spPr>
        <p:txBody>
          <a:bodyPr lIns="91440" rIns="91440" anchor="t" anchorCtr="0">
            <a:normAutofit/>
          </a:bodyPr>
          <a:lstStyle>
            <a:lvl1pPr marL="0" indent="0">
              <a:buNone/>
              <a:defRPr sz="8640" cap="all" spc="720" baseline="0">
                <a:solidFill>
                  <a:schemeClr val="tx2"/>
                </a:solidFill>
                <a:latin typeface="+mj-lt"/>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3260678" y="27797760"/>
            <a:ext cx="2666390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33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2962656" y="1834269"/>
            <a:ext cx="27157680" cy="928484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62656" y="11812698"/>
            <a:ext cx="13331952" cy="25749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788384" y="11812713"/>
            <a:ext cx="13331952" cy="257494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92244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2962656" y="1834269"/>
            <a:ext cx="27157680" cy="928484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62656" y="11814733"/>
            <a:ext cx="13331952" cy="4712205"/>
          </a:xfrm>
        </p:spPr>
        <p:txBody>
          <a:bodyPr lIns="91440" rIns="91440" anchor="ctr">
            <a:normAutofit/>
          </a:bodyPr>
          <a:lstStyle>
            <a:lvl1pPr marL="0" indent="0">
              <a:buNone/>
              <a:defRPr sz="7200" b="0" cap="all" baseline="0">
                <a:solidFill>
                  <a:schemeClr val="tx2"/>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4" name="Content Placeholder 3"/>
          <p:cNvSpPr>
            <a:spLocks noGrp="1"/>
          </p:cNvSpPr>
          <p:nvPr>
            <p:ph sz="half" idx="2"/>
          </p:nvPr>
        </p:nvSpPr>
        <p:spPr>
          <a:xfrm>
            <a:off x="2962656" y="16526938"/>
            <a:ext cx="13331952" cy="210352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788384" y="11814733"/>
            <a:ext cx="13331952" cy="4712205"/>
          </a:xfrm>
        </p:spPr>
        <p:txBody>
          <a:bodyPr lIns="91440" rIns="91440" anchor="ctr">
            <a:normAutofit/>
          </a:bodyPr>
          <a:lstStyle>
            <a:lvl1pPr marL="0" indent="0">
              <a:buNone/>
              <a:defRPr sz="7200" b="0" cap="all" baseline="0">
                <a:solidFill>
                  <a:schemeClr val="tx2"/>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Edit Master text styles</a:t>
            </a:r>
          </a:p>
        </p:txBody>
      </p:sp>
      <p:sp>
        <p:nvSpPr>
          <p:cNvPr id="6" name="Content Placeholder 5"/>
          <p:cNvSpPr>
            <a:spLocks noGrp="1"/>
          </p:cNvSpPr>
          <p:nvPr>
            <p:ph sz="quarter" idx="4"/>
          </p:nvPr>
        </p:nvSpPr>
        <p:spPr>
          <a:xfrm>
            <a:off x="16788384" y="16526938"/>
            <a:ext cx="13331952" cy="210352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3430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6001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8577" y="40965120"/>
            <a:ext cx="32909828"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45" y="40539623"/>
            <a:ext cx="32909828" cy="409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2/5/2021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29137527"/>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2.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6"/>
          <p:cNvSpPr>
            <a:spLocks noChangeArrowheads="1"/>
          </p:cNvSpPr>
          <p:nvPr userDrawn="1"/>
        </p:nvSpPr>
        <p:spPr bwMode="auto">
          <a:xfrm>
            <a:off x="0" y="0"/>
            <a:ext cx="32918400" cy="5486400"/>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sp>
        <p:nvSpPr>
          <p:cNvPr id="5" name="Rectangle 4"/>
          <p:cNvSpPr/>
          <p:nvPr userDrawn="1"/>
        </p:nvSpPr>
        <p:spPr>
          <a:xfrm>
            <a:off x="0" y="5257800"/>
            <a:ext cx="32918400" cy="2612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4">
            <a:alphaModFix amt="41000"/>
            <a:extLst>
              <a:ext uri="{28A0092B-C50C-407E-A947-70E740481C1C}">
                <a14:useLocalDpi xmlns:a14="http://schemas.microsoft.com/office/drawing/2010/main" val="0"/>
              </a:ext>
            </a:extLst>
          </a:blip>
          <a:srcRect t="4395" b="40121"/>
          <a:stretch/>
        </p:blipFill>
        <p:spPr>
          <a:xfrm>
            <a:off x="22093853" y="0"/>
            <a:ext cx="9341680" cy="5256959"/>
          </a:xfrm>
          <a:prstGeom prst="rect">
            <a:avLst/>
          </a:prstGeom>
        </p:spPr>
      </p:pic>
      <p:sp>
        <p:nvSpPr>
          <p:cNvPr id="9" name="Rectangle 36"/>
          <p:cNvSpPr>
            <a:spLocks noChangeArrowheads="1"/>
          </p:cNvSpPr>
          <p:nvPr userDrawn="1"/>
        </p:nvSpPr>
        <p:spPr bwMode="auto">
          <a:xfrm>
            <a:off x="0" y="41382462"/>
            <a:ext cx="32918400" cy="250873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74733" y="42127545"/>
            <a:ext cx="13595412" cy="1008282"/>
          </a:xfrm>
          <a:prstGeom prst="rect">
            <a:avLst/>
          </a:prstGeom>
        </p:spPr>
      </p:pic>
      <p:cxnSp>
        <p:nvCxnSpPr>
          <p:cNvPr id="11" name="Straight Connector 10"/>
          <p:cNvCxnSpPr/>
          <p:nvPr userDrawn="1"/>
        </p:nvCxnSpPr>
        <p:spPr>
          <a:xfrm>
            <a:off x="21824850" y="41810263"/>
            <a:ext cx="0" cy="1588169"/>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1499162"/>
      </p:ext>
    </p:extLst>
  </p:cSld>
  <p:clrMap bg1="lt1" tx1="dk1" bg2="lt2" tx2="dk2" accent1="accent1" accent2="accent2" accent3="accent3" accent4="accent4" accent5="accent5" accent6="accent6" hlink="hlink" folHlink="folHlink"/>
  <p:sldLayoutIdLst>
    <p:sldLayoutId id="2147483688" r:id="rId1"/>
    <p:sldLayoutId id="2147483689" r:id="rId2"/>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40965120"/>
            <a:ext cx="32918404"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40539619"/>
            <a:ext cx="32918404" cy="4223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962656" y="1834269"/>
            <a:ext cx="27157680" cy="928484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62654" y="11812698"/>
            <a:ext cx="27157684" cy="25749504"/>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62661" y="41342634"/>
            <a:ext cx="6675131" cy="2336800"/>
          </a:xfrm>
          <a:prstGeom prst="rect">
            <a:avLst/>
          </a:prstGeom>
        </p:spPr>
        <p:txBody>
          <a:bodyPr vert="horz" lIns="91440" tIns="45720" rIns="91440" bIns="45720" rtlCol="0" anchor="ctr"/>
          <a:lstStyle>
            <a:lvl1pPr algn="l">
              <a:defRPr sz="3240">
                <a:solidFill>
                  <a:srgbClr val="FFFFFF"/>
                </a:solidFill>
              </a:defRPr>
            </a:lvl1pPr>
          </a:lstStyle>
          <a:p>
            <a:fld id="{96DFF08F-DC6B-4601-B491-B0F83F6DD2DA}" type="datetimeFigureOut">
              <a:rPr lang="en-US" dirty="0"/>
              <a:pPr/>
              <a:t>2/5/2021</a:t>
            </a:fld>
            <a:endParaRPr lang="en-US" dirty="0"/>
          </a:p>
        </p:txBody>
      </p:sp>
      <p:sp>
        <p:nvSpPr>
          <p:cNvPr id="5" name="Footer Placeholder 4"/>
          <p:cNvSpPr>
            <a:spLocks noGrp="1"/>
          </p:cNvSpPr>
          <p:nvPr>
            <p:ph type="ftr" sz="quarter" idx="3"/>
          </p:nvPr>
        </p:nvSpPr>
        <p:spPr>
          <a:xfrm>
            <a:off x="9952702" y="41342634"/>
            <a:ext cx="13021571" cy="2336800"/>
          </a:xfrm>
          <a:prstGeom prst="rect">
            <a:avLst/>
          </a:prstGeom>
        </p:spPr>
        <p:txBody>
          <a:bodyPr vert="horz" lIns="91440" tIns="45720" rIns="91440" bIns="45720" rtlCol="0" anchor="ctr"/>
          <a:lstStyle>
            <a:lvl1pPr algn="ctr">
              <a:defRPr sz="324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26731240" y="41342634"/>
            <a:ext cx="3542468" cy="2336800"/>
          </a:xfrm>
          <a:prstGeom prst="rect">
            <a:avLst/>
          </a:prstGeom>
        </p:spPr>
        <p:txBody>
          <a:bodyPr vert="horz" lIns="91440" tIns="45720" rIns="91440" bIns="45720" rtlCol="0" anchor="ctr"/>
          <a:lstStyle>
            <a:lvl1pPr algn="r">
              <a:defRPr sz="378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3222536" y="11122208"/>
            <a:ext cx="2691079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36"/>
          <p:cNvSpPr>
            <a:spLocks noChangeArrowheads="1"/>
          </p:cNvSpPr>
          <p:nvPr userDrawn="1"/>
        </p:nvSpPr>
        <p:spPr bwMode="auto">
          <a:xfrm>
            <a:off x="0" y="0"/>
            <a:ext cx="32918400" cy="5486400"/>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sp>
        <p:nvSpPr>
          <p:cNvPr id="12" name="Rectangle 11"/>
          <p:cNvSpPr/>
          <p:nvPr userDrawn="1"/>
        </p:nvSpPr>
        <p:spPr>
          <a:xfrm>
            <a:off x="0" y="5257800"/>
            <a:ext cx="32918400" cy="2612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rotWithShape="1">
          <a:blip r:embed="rId14">
            <a:alphaModFix amt="41000"/>
            <a:extLst>
              <a:ext uri="{28A0092B-C50C-407E-A947-70E740481C1C}">
                <a14:useLocalDpi xmlns:a14="http://schemas.microsoft.com/office/drawing/2010/main" val="0"/>
              </a:ext>
            </a:extLst>
          </a:blip>
          <a:srcRect t="4395" b="40121"/>
          <a:stretch/>
        </p:blipFill>
        <p:spPr>
          <a:xfrm>
            <a:off x="22093853" y="0"/>
            <a:ext cx="9341680" cy="5256959"/>
          </a:xfrm>
          <a:prstGeom prst="rect">
            <a:avLst/>
          </a:prstGeom>
        </p:spPr>
      </p:pic>
      <p:sp>
        <p:nvSpPr>
          <p:cNvPr id="14" name="Rectangle 36"/>
          <p:cNvSpPr>
            <a:spLocks noChangeArrowheads="1"/>
          </p:cNvSpPr>
          <p:nvPr userDrawn="1"/>
        </p:nvSpPr>
        <p:spPr bwMode="auto">
          <a:xfrm>
            <a:off x="0" y="41382462"/>
            <a:ext cx="32918400" cy="250873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pic>
        <p:nvPicPr>
          <p:cNvPr id="15" name="Picture 14"/>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74733" y="42127545"/>
            <a:ext cx="13595412" cy="1008282"/>
          </a:xfrm>
          <a:prstGeom prst="rect">
            <a:avLst/>
          </a:prstGeom>
        </p:spPr>
      </p:pic>
      <p:cxnSp>
        <p:nvCxnSpPr>
          <p:cNvPr id="16" name="Straight Connector 15"/>
          <p:cNvCxnSpPr/>
          <p:nvPr userDrawn="1"/>
        </p:nvCxnSpPr>
        <p:spPr>
          <a:xfrm>
            <a:off x="21824850" y="41810263"/>
            <a:ext cx="0" cy="1588169"/>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27589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xStyles>
    <p:titleStyle>
      <a:lvl1pPr algn="l" defTabSz="3291840" rtl="0" eaLnBrk="1" latinLnBrk="0" hangingPunct="1">
        <a:lnSpc>
          <a:spcPct val="85000"/>
        </a:lnSpc>
        <a:spcBef>
          <a:spcPct val="0"/>
        </a:spcBef>
        <a:buNone/>
        <a:defRPr sz="17280" kern="1200" spc="-180" baseline="0">
          <a:solidFill>
            <a:schemeClr val="tx1">
              <a:lumMod val="75000"/>
              <a:lumOff val="25000"/>
            </a:schemeClr>
          </a:solidFill>
          <a:latin typeface="+mj-lt"/>
          <a:ea typeface="+mj-ea"/>
          <a:cs typeface="+mj-cs"/>
        </a:defRPr>
      </a:lvl1pPr>
    </p:titleStyle>
    <p:bodyStyle>
      <a:lvl1pPr marL="329184" indent="-329184" algn="l" defTabSz="3291840" rtl="0" eaLnBrk="1" latinLnBrk="0" hangingPunct="1">
        <a:lnSpc>
          <a:spcPct val="90000"/>
        </a:lnSpc>
        <a:spcBef>
          <a:spcPts val="4320"/>
        </a:spcBef>
        <a:spcAft>
          <a:spcPts val="720"/>
        </a:spcAft>
        <a:buClr>
          <a:schemeClr val="accent1"/>
        </a:buClr>
        <a:buSzPct val="100000"/>
        <a:buFont typeface="Calibri" panose="020F0502020204030204" pitchFamily="34" charset="0"/>
        <a:buChar char=" "/>
        <a:defRPr sz="7200" kern="1200">
          <a:solidFill>
            <a:schemeClr val="tx1">
              <a:lumMod val="75000"/>
              <a:lumOff val="25000"/>
            </a:schemeClr>
          </a:solidFill>
          <a:latin typeface="+mn-lt"/>
          <a:ea typeface="+mn-ea"/>
          <a:cs typeface="+mn-cs"/>
        </a:defRPr>
      </a:lvl1pPr>
      <a:lvl2pPr marL="1382573" indent="-658368" algn="l" defTabSz="3291840" rtl="0" eaLnBrk="1" latinLnBrk="0" hangingPunct="1">
        <a:lnSpc>
          <a:spcPct val="90000"/>
        </a:lnSpc>
        <a:spcBef>
          <a:spcPts val="720"/>
        </a:spcBef>
        <a:spcAft>
          <a:spcPts val="1440"/>
        </a:spcAft>
        <a:buClr>
          <a:schemeClr val="accent1"/>
        </a:buClr>
        <a:buFont typeface="Calibri" pitchFamily="34" charset="0"/>
        <a:buChar char="◦"/>
        <a:defRPr sz="6480" kern="1200">
          <a:solidFill>
            <a:schemeClr val="tx1">
              <a:lumMod val="75000"/>
              <a:lumOff val="25000"/>
            </a:schemeClr>
          </a:solidFill>
          <a:latin typeface="+mn-lt"/>
          <a:ea typeface="+mn-ea"/>
          <a:cs typeface="+mn-cs"/>
        </a:defRPr>
      </a:lvl2pPr>
      <a:lvl3pPr marL="2040941" indent="-658368"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3pPr>
      <a:lvl4pPr marL="2699309" indent="-658368"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4pPr>
      <a:lvl5pPr marL="3357677" indent="-658368"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5pPr>
      <a:lvl6pPr marL="3960000" indent="-822960"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6pPr>
      <a:lvl7pPr marL="4680000" indent="-822960"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7pPr>
      <a:lvl8pPr marL="5400000" indent="-822960"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8pPr>
      <a:lvl9pPr marL="6120000" indent="-822960" algn="l" defTabSz="3291840" rtl="0" eaLnBrk="1" latinLnBrk="0" hangingPunct="1">
        <a:lnSpc>
          <a:spcPct val="90000"/>
        </a:lnSpc>
        <a:spcBef>
          <a:spcPts val="720"/>
        </a:spcBef>
        <a:spcAft>
          <a:spcPts val="1440"/>
        </a:spcAft>
        <a:buClr>
          <a:schemeClr val="accent1"/>
        </a:buClr>
        <a:buFont typeface="Calibri" pitchFamily="34" charset="0"/>
        <a:buChar char="◦"/>
        <a:defRPr sz="5040" kern="1200">
          <a:solidFill>
            <a:schemeClr val="tx1">
              <a:lumMod val="75000"/>
              <a:lumOff val="25000"/>
            </a:schemeClr>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32918400" cy="5479084"/>
          </a:xfrm>
          <a:prstGeom prst="rect">
            <a:avLst/>
          </a:prstGeom>
          <a:solidFill>
            <a:srgbClr val="5525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2" name="Poster Title">
            <a:extLst>
              <a:ext uri="{FF2B5EF4-FFF2-40B4-BE49-F238E27FC236}">
                <a16:creationId xmlns:a16="http://schemas.microsoft.com/office/drawing/2014/main" id="{122F9996-072B-864B-B6D4-4A5589C42C97}"/>
              </a:ext>
            </a:extLst>
          </p:cNvPr>
          <p:cNvSpPr>
            <a:spLocks noChangeArrowheads="1"/>
          </p:cNvSpPr>
          <p:nvPr/>
        </p:nvSpPr>
        <p:spPr bwMode="auto">
          <a:xfrm>
            <a:off x="946150" y="1154599"/>
            <a:ext cx="21133921" cy="3169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243" tIns="45614" rIns="91243" bIns="45614">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AU" sz="8000" b="1" dirty="0">
                <a:solidFill>
                  <a:srgbClr val="FFC000"/>
                </a:solidFill>
              </a:rPr>
              <a:t>Research Snapshot: Intimate Partner </a:t>
            </a:r>
            <a:r>
              <a:rPr lang="en-AU" sz="8000" b="1" dirty="0" smtClean="0">
                <a:solidFill>
                  <a:srgbClr val="FFC000"/>
                </a:solidFill>
              </a:rPr>
              <a:t>Violence</a:t>
            </a:r>
          </a:p>
          <a:p>
            <a:pPr>
              <a:defRPr/>
            </a:pPr>
            <a:r>
              <a:rPr lang="en-AU" sz="6000" b="1" dirty="0">
                <a:solidFill>
                  <a:schemeClr val="bg1"/>
                </a:solidFill>
              </a:rPr>
              <a:t>Understanding Encounters with Intimate Partner Violence (IPV) among Veterans and Family Members in Open Arms’ Counselling Services</a:t>
            </a:r>
            <a:endParaRPr lang="en-US" altLang="en-US" sz="3600" dirty="0">
              <a:solidFill>
                <a:schemeClr val="bg1"/>
              </a:solidFill>
              <a:latin typeface="+mn-lt"/>
              <a:ea typeface="Arial" charset="0"/>
            </a:endParaRPr>
          </a:p>
        </p:txBody>
      </p:sp>
      <p:cxnSp>
        <p:nvCxnSpPr>
          <p:cNvPr id="12" name="Horizontal Section Divider" descr="Horizontal Divider">
            <a:extLst>
              <a:ext uri="{FF2B5EF4-FFF2-40B4-BE49-F238E27FC236}">
                <a16:creationId xmlns:a16="http://schemas.microsoft.com/office/drawing/2014/main" id="{FA9CD980-CAA8-B247-B623-40A39BE5BEF8}"/>
              </a:ext>
            </a:extLst>
          </p:cNvPr>
          <p:cNvCxnSpPr>
            <a:cxnSpLocks/>
          </p:cNvCxnSpPr>
          <p:nvPr/>
        </p:nvCxnSpPr>
        <p:spPr bwMode="auto">
          <a:xfrm>
            <a:off x="1164101" y="10409423"/>
            <a:ext cx="9144000" cy="0"/>
          </a:xfrm>
          <a:prstGeom prst="line">
            <a:avLst/>
          </a:prstGeom>
          <a:noFill/>
          <a:ln w="25400" cap="flat" cmpd="sng" algn="ctr">
            <a:solidFill>
              <a:schemeClr val="tx1"/>
            </a:solidFill>
            <a:prstDash val="dash"/>
            <a:round/>
            <a:headEnd type="none" w="med" len="med"/>
            <a:tailEnd type="none" w="med" len="med"/>
          </a:ln>
          <a:effectLst/>
        </p:spPr>
      </p:cxnSp>
      <p:sp>
        <p:nvSpPr>
          <p:cNvPr id="13" name="Methods Textbox">
            <a:extLst>
              <a:ext uri="{FF2B5EF4-FFF2-40B4-BE49-F238E27FC236}">
                <a16:creationId xmlns:a16="http://schemas.microsoft.com/office/drawing/2014/main" id="{5FBBC0B6-D787-D945-A995-B5D5A9D0A98B}"/>
              </a:ext>
            </a:extLst>
          </p:cNvPr>
          <p:cNvSpPr txBox="1"/>
          <p:nvPr/>
        </p:nvSpPr>
        <p:spPr>
          <a:xfrm>
            <a:off x="564924" y="24066856"/>
            <a:ext cx="10149590" cy="6815199"/>
          </a:xfrm>
          <a:prstGeom prst="rect">
            <a:avLst/>
          </a:prstGeom>
          <a:noFill/>
          <a:effectLst/>
        </p:spPr>
        <p:txBody>
          <a:bodyPr wrap="square">
            <a:spAutoFit/>
          </a:bodyPr>
          <a:lstStyle/>
          <a:p>
            <a:pPr>
              <a:lnSpc>
                <a:spcPts val="4039"/>
              </a:lnSpc>
              <a:spcAft>
                <a:spcPts val="1054"/>
              </a:spcAft>
              <a:defRPr/>
            </a:pPr>
            <a:r>
              <a:rPr lang="en-US" sz="4000" b="1" dirty="0" smtClean="0">
                <a:solidFill>
                  <a:schemeClr val="accent1">
                    <a:lumMod val="75000"/>
                  </a:schemeClr>
                </a:solidFill>
              </a:rPr>
              <a:t>METHODOLOGY</a:t>
            </a:r>
          </a:p>
          <a:p>
            <a:pPr>
              <a:lnSpc>
                <a:spcPct val="107000"/>
              </a:lnSpc>
              <a:spcAft>
                <a:spcPts val="1054"/>
              </a:spcAft>
              <a:defRPr/>
            </a:pPr>
            <a:r>
              <a:rPr lang="en-AU" sz="4000" dirty="0" smtClean="0"/>
              <a:t>This exploratory, two part study is investigating the </a:t>
            </a:r>
            <a:r>
              <a:rPr lang="en-AU" sz="4000" dirty="0"/>
              <a:t>experiences, attitudes and approaches to management of IPV by </a:t>
            </a:r>
            <a:r>
              <a:rPr lang="en-AU" sz="4000" dirty="0" smtClean="0"/>
              <a:t>Open Arms service </a:t>
            </a:r>
            <a:r>
              <a:rPr lang="en-AU" sz="4000" dirty="0" smtClean="0"/>
              <a:t>providers </a:t>
            </a:r>
            <a:r>
              <a:rPr lang="en-AU" sz="4000" dirty="0" smtClean="0"/>
              <a:t>through a </a:t>
            </a:r>
            <a:r>
              <a:rPr lang="en-AU" sz="4000" dirty="0"/>
              <a:t>workforce </a:t>
            </a:r>
            <a:r>
              <a:rPr lang="en-AU" sz="4000" dirty="0" smtClean="0"/>
              <a:t>survey. </a:t>
            </a:r>
          </a:p>
          <a:p>
            <a:pPr>
              <a:lnSpc>
                <a:spcPct val="107000"/>
              </a:lnSpc>
              <a:spcAft>
                <a:spcPts val="1054"/>
              </a:spcAft>
              <a:defRPr/>
            </a:pPr>
            <a:r>
              <a:rPr lang="en-AU" sz="4000" dirty="0" smtClean="0"/>
              <a:t>Open Arms facilitated recruitment into the first stage of this project by emailing invitations to service providers nationally. The online survey was conducted anonymously and went live from 24 February to 23 March 2020 (4 weeks).</a:t>
            </a:r>
          </a:p>
        </p:txBody>
      </p:sp>
      <p:sp>
        <p:nvSpPr>
          <p:cNvPr id="161" name="Contact information">
            <a:extLst>
              <a:ext uri="{FF2B5EF4-FFF2-40B4-BE49-F238E27FC236}">
                <a16:creationId xmlns:a16="http://schemas.microsoft.com/office/drawing/2014/main" id="{46B75218-4A30-B649-8AF6-1D57473CD05A}"/>
              </a:ext>
            </a:extLst>
          </p:cNvPr>
          <p:cNvSpPr/>
          <p:nvPr/>
        </p:nvSpPr>
        <p:spPr>
          <a:xfrm>
            <a:off x="22342899" y="41826295"/>
            <a:ext cx="10575501" cy="1496100"/>
          </a:xfrm>
          <a:prstGeom prst="rect">
            <a:avLst/>
          </a:prstGeom>
        </p:spPr>
        <p:txBody>
          <a:bodyPr wrap="square">
            <a:noAutofit/>
          </a:bodyPr>
          <a:lstStyle/>
          <a:p>
            <a:pPr>
              <a:spcAft>
                <a:spcPts val="400"/>
              </a:spcAft>
              <a:defRPr/>
            </a:pPr>
            <a:r>
              <a:rPr lang="en-US" altLang="en-US" sz="2800" dirty="0">
                <a:solidFill>
                  <a:schemeClr val="bg1"/>
                </a:solidFill>
                <a:ea typeface="Arial" charset="0"/>
              </a:rPr>
              <a:t>Department or Office name goes here </a:t>
            </a:r>
            <a:br>
              <a:rPr lang="en-US" altLang="en-US" sz="2800" dirty="0">
                <a:solidFill>
                  <a:schemeClr val="bg1"/>
                </a:solidFill>
                <a:ea typeface="Arial" charset="0"/>
              </a:rPr>
            </a:br>
            <a:r>
              <a:rPr lang="en-US" altLang="en-US" sz="2800" dirty="0">
                <a:solidFill>
                  <a:schemeClr val="bg1"/>
                </a:solidFill>
                <a:ea typeface="Arial" charset="0"/>
              </a:rPr>
              <a:t>School, College or Division name goes here</a:t>
            </a:r>
          </a:p>
          <a:p>
            <a:pPr>
              <a:spcAft>
                <a:spcPts val="80"/>
              </a:spcAft>
              <a:defRPr/>
            </a:pPr>
            <a:r>
              <a:rPr lang="en-US" sz="3400" b="1" dirty="0" err="1">
                <a:solidFill>
                  <a:schemeClr val="bg1"/>
                </a:solidFill>
              </a:rPr>
              <a:t>buffalo.edu</a:t>
            </a:r>
            <a:endParaRPr lang="en-US" sz="3400" b="1" dirty="0">
              <a:solidFill>
                <a:schemeClr val="bg1"/>
              </a:solidFill>
            </a:endParaRPr>
          </a:p>
          <a:p>
            <a:pPr>
              <a:spcAft>
                <a:spcPts val="80"/>
              </a:spcAft>
              <a:defRPr/>
            </a:pPr>
            <a:endParaRPr lang="en-US" altLang="en-US" sz="2800" dirty="0">
              <a:solidFill>
                <a:schemeClr val="bg1"/>
              </a:solidFill>
              <a:ea typeface="Arial" charset="0"/>
            </a:endParaRPr>
          </a:p>
        </p:txBody>
      </p:sp>
      <p:pic>
        <p:nvPicPr>
          <p:cNvPr id="83" name="Picture 82"/>
          <p:cNvPicPr/>
          <p:nvPr/>
        </p:nvPicPr>
        <p:blipFill>
          <a:blip r:embed="rId2" cstate="print">
            <a:extLst>
              <a:ext uri="{28A0092B-C50C-407E-A947-70E740481C1C}">
                <a14:useLocalDpi xmlns:a14="http://schemas.microsoft.com/office/drawing/2010/main" val="0"/>
              </a:ext>
            </a:extLst>
          </a:blip>
          <a:stretch>
            <a:fillRect/>
          </a:stretch>
        </p:blipFill>
        <p:spPr>
          <a:xfrm>
            <a:off x="25109072" y="318555"/>
            <a:ext cx="6960305" cy="4786306"/>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792343319"/>
              </p:ext>
            </p:extLst>
          </p:nvPr>
        </p:nvGraphicFramePr>
        <p:xfrm>
          <a:off x="584548" y="6029919"/>
          <a:ext cx="10414117" cy="10762552"/>
        </p:xfrm>
        <a:graphic>
          <a:graphicData uri="http://schemas.openxmlformats.org/drawingml/2006/table">
            <a:tbl>
              <a:tblPr>
                <a:tableStyleId>{5C22544A-7EE6-4342-B048-85BDC9FD1C3A}</a:tableStyleId>
              </a:tblPr>
              <a:tblGrid>
                <a:gridCol w="10414117">
                  <a:extLst>
                    <a:ext uri="{9D8B030D-6E8A-4147-A177-3AD203B41FA5}">
                      <a16:colId xmlns:a16="http://schemas.microsoft.com/office/drawing/2014/main" val="1503974585"/>
                    </a:ext>
                  </a:extLst>
                </a:gridCol>
              </a:tblGrid>
              <a:tr h="10083398">
                <a:tc>
                  <a:txBody>
                    <a:bodyPr/>
                    <a:lstStyle/>
                    <a:p>
                      <a:pPr algn="just">
                        <a:lnSpc>
                          <a:spcPct val="107000"/>
                        </a:lnSpc>
                        <a:spcAft>
                          <a:spcPts val="0"/>
                        </a:spcAft>
                      </a:pPr>
                      <a:r>
                        <a:rPr lang="en-AU" sz="4000" b="1" dirty="0" smtClean="0">
                          <a:solidFill>
                            <a:schemeClr val="tx1">
                              <a:lumMod val="50000"/>
                            </a:schemeClr>
                          </a:solidFill>
                          <a:effectLst/>
                        </a:rPr>
                        <a:t>INTRODUCTION</a:t>
                      </a:r>
                    </a:p>
                    <a:p>
                      <a:pPr algn="just">
                        <a:lnSpc>
                          <a:spcPct val="107000"/>
                        </a:lnSpc>
                        <a:spcAft>
                          <a:spcPts val="0"/>
                        </a:spcAft>
                      </a:pPr>
                      <a:endParaRPr lang="en-AU" sz="3600" b="1" dirty="0" smtClean="0">
                        <a:solidFill>
                          <a:schemeClr val="tx1">
                            <a:lumMod val="50000"/>
                          </a:schemeClr>
                        </a:solidFill>
                        <a:effectLst/>
                      </a:endParaRPr>
                    </a:p>
                    <a:p>
                      <a:pPr algn="l">
                        <a:lnSpc>
                          <a:spcPct val="107000"/>
                        </a:lnSpc>
                        <a:spcAft>
                          <a:spcPts val="0"/>
                        </a:spcAft>
                      </a:pPr>
                      <a:r>
                        <a:rPr lang="en-AU" sz="4000" dirty="0" smtClean="0">
                          <a:solidFill>
                            <a:schemeClr val="tx1">
                              <a:lumMod val="50000"/>
                            </a:schemeClr>
                          </a:solidFill>
                          <a:effectLst/>
                        </a:rPr>
                        <a:t>Intimate </a:t>
                      </a:r>
                      <a:r>
                        <a:rPr lang="en-AU" sz="4000" dirty="0">
                          <a:solidFill>
                            <a:schemeClr val="tx1">
                              <a:lumMod val="50000"/>
                            </a:schemeClr>
                          </a:solidFill>
                          <a:effectLst/>
                        </a:rPr>
                        <a:t>Partner Violence (IPV) refers to any behaviour within an intimate relationship that causes physical, psychological or sexual harm, including acts of physical or sexual aggression, psychological abuse and controlling behaviour.</a:t>
                      </a:r>
                    </a:p>
                    <a:p>
                      <a:pPr algn="just">
                        <a:lnSpc>
                          <a:spcPct val="107000"/>
                        </a:lnSpc>
                        <a:spcAft>
                          <a:spcPts val="0"/>
                        </a:spcAft>
                      </a:pPr>
                      <a:r>
                        <a:rPr lang="en-AU" sz="4000" dirty="0">
                          <a:solidFill>
                            <a:schemeClr val="tx1">
                              <a:lumMod val="50000"/>
                            </a:schemeClr>
                          </a:solidFill>
                          <a:effectLst/>
                        </a:rPr>
                        <a:t> </a:t>
                      </a:r>
                    </a:p>
                    <a:p>
                      <a:pPr algn="l">
                        <a:lnSpc>
                          <a:spcPct val="107000"/>
                        </a:lnSpc>
                        <a:spcAft>
                          <a:spcPts val="0"/>
                        </a:spcAft>
                      </a:pPr>
                      <a:r>
                        <a:rPr lang="en-AU" sz="4000" dirty="0">
                          <a:solidFill>
                            <a:schemeClr val="tx1">
                              <a:lumMod val="50000"/>
                            </a:schemeClr>
                          </a:solidFill>
                          <a:effectLst/>
                        </a:rPr>
                        <a:t>Given that international evidence and preliminary research from Australia indicates that IPV may be a significant issue for military and veteran families, there is a need to assess the professional practices and readiness to address IPV within services that support military veterans and families</a:t>
                      </a:r>
                      <a:r>
                        <a:rPr lang="en-AU" sz="4000" dirty="0" smtClean="0">
                          <a:solidFill>
                            <a:schemeClr val="tx1">
                              <a:lumMod val="50000"/>
                            </a:schemeClr>
                          </a:solidFill>
                          <a:effectLst/>
                        </a:rPr>
                        <a:t>.</a:t>
                      </a:r>
                    </a:p>
                    <a:p>
                      <a:pPr algn="just">
                        <a:lnSpc>
                          <a:spcPct val="107000"/>
                        </a:lnSpc>
                        <a:spcAft>
                          <a:spcPts val="0"/>
                        </a:spcAft>
                      </a:pPr>
                      <a:endParaRPr lang="en-AU" sz="3200" dirty="0"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AU"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168672524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10924469"/>
              </p:ext>
            </p:extLst>
          </p:nvPr>
        </p:nvGraphicFramePr>
        <p:xfrm>
          <a:off x="664634" y="16148874"/>
          <a:ext cx="10385995" cy="7174992"/>
        </p:xfrm>
        <a:graphic>
          <a:graphicData uri="http://schemas.openxmlformats.org/drawingml/2006/table">
            <a:tbl>
              <a:tblPr firstRow="1" firstCol="1" bandRow="1">
                <a:tableStyleId>{5C22544A-7EE6-4342-B048-85BDC9FD1C3A}</a:tableStyleId>
              </a:tblPr>
              <a:tblGrid>
                <a:gridCol w="3218077">
                  <a:extLst>
                    <a:ext uri="{9D8B030D-6E8A-4147-A177-3AD203B41FA5}">
                      <a16:colId xmlns:a16="http://schemas.microsoft.com/office/drawing/2014/main" val="224358192"/>
                    </a:ext>
                  </a:extLst>
                </a:gridCol>
                <a:gridCol w="7167918">
                  <a:extLst>
                    <a:ext uri="{9D8B030D-6E8A-4147-A177-3AD203B41FA5}">
                      <a16:colId xmlns:a16="http://schemas.microsoft.com/office/drawing/2014/main" val="1948526573"/>
                    </a:ext>
                  </a:extLst>
                </a:gridCol>
              </a:tblGrid>
              <a:tr h="3799086">
                <a:tc>
                  <a:txBody>
                    <a:bodyPr/>
                    <a:lstStyle/>
                    <a:p>
                      <a:pPr algn="l">
                        <a:lnSpc>
                          <a:spcPct val="107000"/>
                        </a:lnSpc>
                        <a:spcAft>
                          <a:spcPts val="0"/>
                        </a:spcAft>
                      </a:pPr>
                      <a:endParaRPr lang="en-AU" sz="4000" dirty="0" smtClean="0">
                        <a:solidFill>
                          <a:schemeClr val="tx1">
                            <a:lumMod val="50000"/>
                          </a:schemeClr>
                        </a:solidFill>
                        <a:effectLst/>
                      </a:endParaRPr>
                    </a:p>
                    <a:p>
                      <a:pPr algn="l">
                        <a:lnSpc>
                          <a:spcPct val="107000"/>
                        </a:lnSpc>
                        <a:spcAft>
                          <a:spcPts val="0"/>
                        </a:spcAft>
                      </a:pPr>
                      <a:r>
                        <a:rPr lang="en-AU" sz="4000" dirty="0" smtClean="0">
                          <a:solidFill>
                            <a:schemeClr val="tx1">
                              <a:lumMod val="50000"/>
                            </a:schemeClr>
                          </a:solidFill>
                          <a:effectLst/>
                        </a:rPr>
                        <a:t>Lead </a:t>
                      </a:r>
                      <a:r>
                        <a:rPr lang="en-AU" sz="4000" dirty="0">
                          <a:solidFill>
                            <a:schemeClr val="tx1">
                              <a:lumMod val="50000"/>
                            </a:schemeClr>
                          </a:solidFill>
                          <a:effectLst/>
                        </a:rPr>
                        <a:t>Researcher/</a:t>
                      </a:r>
                    </a:p>
                    <a:p>
                      <a:pPr algn="l">
                        <a:lnSpc>
                          <a:spcPct val="107000"/>
                        </a:lnSpc>
                        <a:spcAft>
                          <a:spcPts val="0"/>
                        </a:spcAft>
                      </a:pPr>
                      <a:r>
                        <a:rPr lang="en-AU" sz="4000" dirty="0">
                          <a:solidFill>
                            <a:schemeClr val="tx1">
                              <a:lumMod val="50000"/>
                            </a:schemeClr>
                          </a:solidFill>
                          <a:effectLst/>
                        </a:rPr>
                        <a:t>Evaluator/</a:t>
                      </a:r>
                    </a:p>
                    <a:p>
                      <a:pPr algn="l">
                        <a:lnSpc>
                          <a:spcPct val="107000"/>
                        </a:lnSpc>
                        <a:spcAft>
                          <a:spcPts val="0"/>
                        </a:spcAft>
                      </a:pPr>
                      <a:r>
                        <a:rPr lang="en-AU" sz="4000" dirty="0">
                          <a:solidFill>
                            <a:schemeClr val="tx1">
                              <a:lumMod val="50000"/>
                            </a:schemeClr>
                          </a:solidFill>
                          <a:effectLst/>
                        </a:rPr>
                        <a:t>Investigator</a:t>
                      </a:r>
                    </a:p>
                    <a:p>
                      <a:pPr algn="l">
                        <a:lnSpc>
                          <a:spcPct val="107000"/>
                        </a:lnSpc>
                        <a:spcAft>
                          <a:spcPts val="0"/>
                        </a:spcAft>
                      </a:pPr>
                      <a:r>
                        <a:rPr lang="en-AU" sz="4000" dirty="0">
                          <a:solidFill>
                            <a:schemeClr val="tx1">
                              <a:lumMod val="50000"/>
                            </a:schemeClr>
                          </a:solidFill>
                          <a:effectLst/>
                        </a:rPr>
                        <a:t> </a:t>
                      </a:r>
                      <a:endParaRPr lang="en-AU" sz="4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7000"/>
                        </a:lnSpc>
                        <a:spcAft>
                          <a:spcPts val="0"/>
                        </a:spcAft>
                      </a:pPr>
                      <a:r>
                        <a:rPr lang="en-AU" sz="4000" b="0" dirty="0">
                          <a:solidFill>
                            <a:schemeClr val="tx1">
                              <a:lumMod val="50000"/>
                            </a:schemeClr>
                          </a:solidFill>
                          <a:effectLst/>
                        </a:rPr>
                        <a:t>Dr Sean Cowlishaw,</a:t>
                      </a:r>
                    </a:p>
                    <a:p>
                      <a:pPr algn="l">
                        <a:lnSpc>
                          <a:spcPct val="107000"/>
                        </a:lnSpc>
                        <a:spcAft>
                          <a:spcPts val="0"/>
                        </a:spcAft>
                      </a:pPr>
                      <a:r>
                        <a:rPr lang="en-AU" sz="4000" b="0" dirty="0">
                          <a:solidFill>
                            <a:schemeClr val="tx1">
                              <a:lumMod val="50000"/>
                            </a:schemeClr>
                          </a:solidFill>
                          <a:effectLst/>
                        </a:rPr>
                        <a:t>Senior Research Fellow. </a:t>
                      </a:r>
                    </a:p>
                    <a:p>
                      <a:pPr algn="l">
                        <a:lnSpc>
                          <a:spcPct val="107000"/>
                        </a:lnSpc>
                        <a:spcAft>
                          <a:spcPts val="0"/>
                        </a:spcAft>
                      </a:pPr>
                      <a:r>
                        <a:rPr lang="en-AU" sz="4000" b="0" dirty="0">
                          <a:solidFill>
                            <a:schemeClr val="tx1">
                              <a:lumMod val="50000"/>
                            </a:schemeClr>
                          </a:solidFill>
                          <a:effectLst/>
                        </a:rPr>
                        <a:t>Phoenix Australia - Centre for Posttraumatic Mental Health, University of Melbourne</a:t>
                      </a:r>
                      <a:r>
                        <a:rPr lang="en-AU" sz="4000" dirty="0">
                          <a:solidFill>
                            <a:schemeClr val="tx1">
                              <a:lumMod val="50000"/>
                            </a:schemeClr>
                          </a:solidFill>
                          <a:effectLst/>
                        </a:rPr>
                        <a:t>.</a:t>
                      </a:r>
                      <a:endParaRPr lang="en-AU" sz="4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2798412"/>
                  </a:ext>
                </a:extLst>
              </a:tr>
              <a:tr h="3161190">
                <a:tc>
                  <a:txBody>
                    <a:bodyPr/>
                    <a:lstStyle/>
                    <a:p>
                      <a:pPr algn="l">
                        <a:lnSpc>
                          <a:spcPct val="107000"/>
                        </a:lnSpc>
                        <a:spcAft>
                          <a:spcPts val="0"/>
                        </a:spcAft>
                      </a:pPr>
                      <a:endParaRPr lang="en-AU" sz="4000" dirty="0" smtClean="0">
                        <a:solidFill>
                          <a:schemeClr val="tx1">
                            <a:lumMod val="50000"/>
                          </a:schemeClr>
                        </a:solidFill>
                        <a:effectLst/>
                      </a:endParaRPr>
                    </a:p>
                    <a:p>
                      <a:pPr algn="l">
                        <a:lnSpc>
                          <a:spcPct val="107000"/>
                        </a:lnSpc>
                        <a:spcAft>
                          <a:spcPts val="0"/>
                        </a:spcAft>
                      </a:pPr>
                      <a:r>
                        <a:rPr lang="en-AU" sz="4000" dirty="0" smtClean="0">
                          <a:solidFill>
                            <a:schemeClr val="tx1">
                              <a:lumMod val="50000"/>
                            </a:schemeClr>
                          </a:solidFill>
                          <a:effectLst/>
                        </a:rPr>
                        <a:t>Partners/Co-investigators</a:t>
                      </a:r>
                      <a:endParaRPr lang="en-AU" sz="4000" dirty="0">
                        <a:solidFill>
                          <a:schemeClr val="tx1">
                            <a:lumMod val="50000"/>
                          </a:schemeClr>
                        </a:solidFill>
                        <a:effectLst/>
                      </a:endParaRPr>
                    </a:p>
                    <a:p>
                      <a:pPr algn="l">
                        <a:lnSpc>
                          <a:spcPct val="107000"/>
                        </a:lnSpc>
                        <a:spcAft>
                          <a:spcPts val="0"/>
                        </a:spcAft>
                      </a:pPr>
                      <a:r>
                        <a:rPr lang="en-AU" sz="4000" dirty="0">
                          <a:solidFill>
                            <a:schemeClr val="tx1">
                              <a:lumMod val="50000"/>
                            </a:schemeClr>
                          </a:solidFill>
                          <a:effectLst/>
                        </a:rPr>
                        <a:t> </a:t>
                      </a:r>
                      <a:endParaRPr lang="en-AU" sz="4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7000"/>
                        </a:lnSpc>
                        <a:spcAft>
                          <a:spcPts val="0"/>
                        </a:spcAft>
                      </a:pPr>
                      <a:r>
                        <a:rPr lang="en-AU" sz="4000" dirty="0">
                          <a:solidFill>
                            <a:schemeClr val="tx1">
                              <a:lumMod val="50000"/>
                            </a:schemeClr>
                          </a:solidFill>
                          <a:effectLst/>
                        </a:rPr>
                        <a:t>Open Arms – Veterans </a:t>
                      </a:r>
                      <a:r>
                        <a:rPr lang="en-AU" sz="4000" dirty="0" smtClean="0">
                          <a:solidFill>
                            <a:schemeClr val="tx1">
                              <a:lumMod val="50000"/>
                            </a:schemeClr>
                          </a:solidFill>
                          <a:effectLst/>
                        </a:rPr>
                        <a:t>&amp; </a:t>
                      </a:r>
                      <a:r>
                        <a:rPr lang="en-AU" sz="4000" dirty="0">
                          <a:solidFill>
                            <a:schemeClr val="tx1">
                              <a:lumMod val="50000"/>
                            </a:schemeClr>
                          </a:solidFill>
                          <a:effectLst/>
                        </a:rPr>
                        <a:t>Families </a:t>
                      </a:r>
                      <a:r>
                        <a:rPr lang="en-AU" sz="4000" dirty="0" smtClean="0">
                          <a:solidFill>
                            <a:schemeClr val="tx1">
                              <a:lumMod val="50000"/>
                            </a:schemeClr>
                          </a:solidFill>
                          <a:effectLst/>
                        </a:rPr>
                        <a:t>Counselling (Open</a:t>
                      </a:r>
                      <a:r>
                        <a:rPr lang="en-AU" sz="4000" baseline="0" dirty="0" smtClean="0">
                          <a:solidFill>
                            <a:schemeClr val="tx1">
                              <a:lumMod val="50000"/>
                            </a:schemeClr>
                          </a:solidFill>
                          <a:effectLst/>
                        </a:rPr>
                        <a:t> Arms)</a:t>
                      </a:r>
                      <a:r>
                        <a:rPr lang="en-AU" sz="4000" dirty="0" smtClean="0">
                          <a:solidFill>
                            <a:schemeClr val="tx1">
                              <a:lumMod val="50000"/>
                            </a:schemeClr>
                          </a:solidFill>
                          <a:effectLst/>
                        </a:rPr>
                        <a:t>.</a:t>
                      </a:r>
                      <a:endParaRPr lang="en-AU" sz="4000" dirty="0">
                        <a:solidFill>
                          <a:schemeClr val="tx1">
                            <a:lumMod val="50000"/>
                          </a:schemeClr>
                        </a:solidFill>
                        <a:effectLst/>
                      </a:endParaRPr>
                    </a:p>
                    <a:p>
                      <a:pPr algn="l">
                        <a:lnSpc>
                          <a:spcPct val="107000"/>
                        </a:lnSpc>
                        <a:spcAft>
                          <a:spcPts val="0"/>
                        </a:spcAft>
                      </a:pPr>
                      <a:r>
                        <a:rPr lang="en-AU" sz="4000" dirty="0">
                          <a:solidFill>
                            <a:schemeClr val="tx1">
                              <a:lumMod val="50000"/>
                            </a:schemeClr>
                          </a:solidFill>
                          <a:effectLst/>
                        </a:rPr>
                        <a:t>Defence Health Foundation </a:t>
                      </a:r>
                    </a:p>
                    <a:p>
                      <a:pPr algn="l">
                        <a:lnSpc>
                          <a:spcPct val="107000"/>
                        </a:lnSpc>
                        <a:spcAft>
                          <a:spcPts val="0"/>
                        </a:spcAft>
                      </a:pPr>
                      <a:r>
                        <a:rPr lang="en-AU" sz="4000" dirty="0">
                          <a:solidFill>
                            <a:schemeClr val="tx1">
                              <a:lumMod val="50000"/>
                            </a:schemeClr>
                          </a:solidFill>
                          <a:effectLst/>
                        </a:rPr>
                        <a:t>(Establishment Grant funded $</a:t>
                      </a:r>
                      <a:r>
                        <a:rPr lang="en-AU" sz="4000" dirty="0" smtClean="0">
                          <a:solidFill>
                            <a:schemeClr val="tx1">
                              <a:lumMod val="50000"/>
                            </a:schemeClr>
                          </a:solidFill>
                          <a:effectLst/>
                        </a:rPr>
                        <a:t>49,990.00 GST</a:t>
                      </a:r>
                      <a:r>
                        <a:rPr lang="en-AU" sz="4000" baseline="0" dirty="0" smtClean="0">
                          <a:solidFill>
                            <a:schemeClr val="tx1">
                              <a:lumMod val="50000"/>
                            </a:schemeClr>
                          </a:solidFill>
                          <a:effectLst/>
                        </a:rPr>
                        <a:t> Inc</a:t>
                      </a:r>
                      <a:r>
                        <a:rPr lang="en-AU" sz="4000" dirty="0" smtClean="0">
                          <a:solidFill>
                            <a:schemeClr val="tx1">
                              <a:lumMod val="50000"/>
                            </a:schemeClr>
                          </a:solidFill>
                          <a:effectLst/>
                        </a:rPr>
                        <a:t>)</a:t>
                      </a:r>
                      <a:endParaRPr lang="en-AU" sz="4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27243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21819949"/>
              </p:ext>
            </p:extLst>
          </p:nvPr>
        </p:nvGraphicFramePr>
        <p:xfrm>
          <a:off x="11546602" y="7349800"/>
          <a:ext cx="20001762" cy="2349622"/>
        </p:xfrm>
        <a:graphic>
          <a:graphicData uri="http://schemas.openxmlformats.org/drawingml/2006/table">
            <a:tbl>
              <a:tblPr>
                <a:tableStyleId>{5C22544A-7EE6-4342-B048-85BDC9FD1C3A}</a:tableStyleId>
              </a:tblPr>
              <a:tblGrid>
                <a:gridCol w="20001762">
                  <a:extLst>
                    <a:ext uri="{9D8B030D-6E8A-4147-A177-3AD203B41FA5}">
                      <a16:colId xmlns:a16="http://schemas.microsoft.com/office/drawing/2014/main" val="672459144"/>
                    </a:ext>
                  </a:extLst>
                </a:gridCol>
              </a:tblGrid>
              <a:tr h="2349622">
                <a:tc>
                  <a:txBody>
                    <a:bodyPr/>
                    <a:lstStyle/>
                    <a:p>
                      <a:pPr algn="just">
                        <a:lnSpc>
                          <a:spcPct val="107000"/>
                        </a:lnSpc>
                        <a:spcAft>
                          <a:spcPts val="0"/>
                        </a:spcAft>
                      </a:pPr>
                      <a:r>
                        <a:rPr lang="en-AU" sz="4000" b="1" dirty="0">
                          <a:solidFill>
                            <a:srgbClr val="552579"/>
                          </a:solidFill>
                          <a:effectLst/>
                        </a:rPr>
                        <a:t>This project investigated the views of Open Arms service providers about the nature and frequency of IPV victimisation and perpetration among Australian veterans and their families, and is identifying ways to address these within veteran and family support services.</a:t>
                      </a:r>
                      <a:endParaRPr lang="en-AU" sz="4000" b="1" dirty="0">
                        <a:solidFill>
                          <a:srgbClr val="552579"/>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1509492384"/>
                  </a:ext>
                </a:extLst>
              </a:tr>
            </a:tbl>
          </a:graphicData>
        </a:graphic>
      </p:graphicFrame>
      <p:sp>
        <p:nvSpPr>
          <p:cNvPr id="85" name="Text Box 16"/>
          <p:cNvSpPr txBox="1"/>
          <p:nvPr/>
        </p:nvSpPr>
        <p:spPr>
          <a:xfrm>
            <a:off x="11297567" y="22601583"/>
            <a:ext cx="10591884" cy="8913022"/>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AU" sz="4000" b="1" dirty="0" smtClean="0">
                <a:solidFill>
                  <a:schemeClr val="accent1">
                    <a:lumMod val="75000"/>
                  </a:schemeClr>
                </a:solidFill>
                <a:effectLst/>
                <a:ea typeface="Calibri" panose="020F0502020204030204" pitchFamily="34" charset="0"/>
                <a:cs typeface="Times New Roman" panose="02020603050405020304" pitchFamily="18" charset="0"/>
              </a:rPr>
              <a:t>FINDINGS</a:t>
            </a:r>
          </a:p>
          <a:p>
            <a:pPr>
              <a:lnSpc>
                <a:spcPct val="107000"/>
              </a:lnSpc>
              <a:spcAft>
                <a:spcPts val="0"/>
              </a:spcAft>
            </a:pPr>
            <a:r>
              <a:rPr lang="en-AU" sz="4000" dirty="0" smtClean="0">
                <a:effectLst/>
                <a:ea typeface="Calibri" panose="020F0502020204030204" pitchFamily="34" charset="0"/>
                <a:cs typeface="Times New Roman" panose="02020603050405020304" pitchFamily="18" charset="0"/>
              </a:rPr>
              <a:t>Open </a:t>
            </a:r>
            <a:r>
              <a:rPr lang="en-AU" sz="4000" dirty="0">
                <a:effectLst/>
                <a:ea typeface="Calibri" panose="020F0502020204030204" pitchFamily="34" charset="0"/>
                <a:cs typeface="Times New Roman" panose="02020603050405020304" pitchFamily="18" charset="0"/>
              </a:rPr>
              <a:t>Arms service providers reported</a:t>
            </a:r>
            <a:r>
              <a:rPr lang="en-AU" sz="4000" dirty="0" smtClean="0">
                <a:effectLst/>
                <a:ea typeface="Calibri" panose="020F0502020204030204" pitchFamily="34" charset="0"/>
                <a:cs typeface="Times New Roman" panose="02020603050405020304" pitchFamily="18" charset="0"/>
              </a:rPr>
              <a:t>:</a:t>
            </a:r>
            <a:endParaRPr lang="en-AU" sz="4000" dirty="0">
              <a:effectLst/>
              <a:ea typeface="Calibri" panose="020F0502020204030204" pitchFamily="34" charset="0"/>
              <a:cs typeface="Times New Roman" panose="02020603050405020304" pitchFamily="18" charset="0"/>
            </a:endParaRPr>
          </a:p>
          <a:p>
            <a:pPr marL="719138" lvl="0" indent="-620713">
              <a:lnSpc>
                <a:spcPct val="107000"/>
              </a:lnSpc>
              <a:spcAft>
                <a:spcPts val="0"/>
              </a:spcAft>
              <a:buFont typeface="Arial" panose="020B0604020202020204" pitchFamily="34" charset="0"/>
              <a:buChar char="•"/>
              <a:tabLst>
                <a:tab pos="719138" algn="l"/>
              </a:tabLst>
            </a:pPr>
            <a:r>
              <a:rPr lang="en-AU" sz="4000" dirty="0">
                <a:effectLst/>
                <a:ea typeface="Calibri" panose="020F0502020204030204" pitchFamily="34" charset="0"/>
                <a:cs typeface="Times New Roman" panose="02020603050405020304" pitchFamily="18" charset="0"/>
              </a:rPr>
              <a:t>IPV disclosures were common</a:t>
            </a:r>
          </a:p>
          <a:p>
            <a:pPr marL="719138" indent="-620713">
              <a:lnSpc>
                <a:spcPct val="107000"/>
              </a:lnSpc>
              <a:buFont typeface="Arial" panose="020B0604020202020204" pitchFamily="34" charset="0"/>
              <a:buChar char="•"/>
              <a:tabLst>
                <a:tab pos="719138" algn="l"/>
              </a:tabLst>
            </a:pPr>
            <a:r>
              <a:rPr lang="en-AU" sz="4000" dirty="0">
                <a:effectLst/>
                <a:ea typeface="Calibri" panose="020F0502020204030204" pitchFamily="34" charset="0"/>
                <a:cs typeface="Times New Roman" panose="02020603050405020304" pitchFamily="18" charset="0"/>
              </a:rPr>
              <a:t>High self-efficacy for </a:t>
            </a:r>
            <a:r>
              <a:rPr lang="en-AU" sz="4000" dirty="0" smtClean="0">
                <a:effectLst/>
                <a:ea typeface="Calibri" panose="020F0502020204030204" pitchFamily="34" charset="0"/>
                <a:cs typeface="Times New Roman" panose="02020603050405020304" pitchFamily="18" charset="0"/>
              </a:rPr>
              <a:t>assisting survivors</a:t>
            </a:r>
          </a:p>
          <a:p>
            <a:pPr marL="719138" indent="-620713">
              <a:lnSpc>
                <a:spcPct val="107000"/>
              </a:lnSpc>
              <a:buFont typeface="Arial" panose="020B0604020202020204" pitchFamily="34" charset="0"/>
              <a:buChar char="•"/>
              <a:tabLst>
                <a:tab pos="719138" algn="l"/>
              </a:tabLst>
            </a:pPr>
            <a:r>
              <a:rPr lang="en-AU" sz="4000" dirty="0" smtClean="0">
                <a:effectLst/>
                <a:ea typeface="Calibri" panose="020F0502020204030204" pitchFamily="34" charset="0"/>
                <a:cs typeface="Times New Roman" panose="02020603050405020304" pitchFamily="18" charset="0"/>
              </a:rPr>
              <a:t>Lower </a:t>
            </a:r>
            <a:r>
              <a:rPr lang="en-AU" sz="4000" dirty="0">
                <a:effectLst/>
                <a:ea typeface="Calibri" panose="020F0502020204030204" pitchFamily="34" charset="0"/>
                <a:cs typeface="Times New Roman" panose="02020603050405020304" pitchFamily="18" charset="0"/>
              </a:rPr>
              <a:t>self-efficacy for </a:t>
            </a:r>
            <a:r>
              <a:rPr lang="en-AU" sz="4000" dirty="0" smtClean="0">
                <a:effectLst/>
                <a:ea typeface="Calibri" panose="020F0502020204030204" pitchFamily="34" charset="0"/>
                <a:cs typeface="Times New Roman" panose="02020603050405020304" pitchFamily="18" charset="0"/>
              </a:rPr>
              <a:t>assisting those who use violence</a:t>
            </a:r>
            <a:endParaRPr lang="en-AU" sz="4000" b="1" dirty="0">
              <a:solidFill>
                <a:srgbClr val="00B0F0"/>
              </a:solidFill>
              <a:effectLst/>
              <a:ea typeface="Calibri" panose="020F0502020204030204" pitchFamily="34" charset="0"/>
              <a:cs typeface="Times New Roman" panose="02020603050405020304" pitchFamily="18" charset="0"/>
            </a:endParaRPr>
          </a:p>
          <a:p>
            <a:pPr marL="719138" lvl="0" indent="-620713">
              <a:lnSpc>
                <a:spcPct val="107000"/>
              </a:lnSpc>
              <a:spcAft>
                <a:spcPts val="0"/>
              </a:spcAft>
              <a:buFont typeface="Arial" panose="020B0604020202020204" pitchFamily="34" charset="0"/>
              <a:buChar char="•"/>
              <a:tabLst>
                <a:tab pos="719138" algn="l"/>
              </a:tabLst>
            </a:pPr>
            <a:r>
              <a:rPr lang="en-AU" sz="4000" dirty="0">
                <a:effectLst/>
                <a:ea typeface="Calibri" panose="020F0502020204030204" pitchFamily="34" charset="0"/>
                <a:cs typeface="Times New Roman" panose="02020603050405020304" pitchFamily="18" charset="0"/>
              </a:rPr>
              <a:t>Significant minorities have concerns about assessing safety of adult </a:t>
            </a:r>
            <a:r>
              <a:rPr lang="en-AU" sz="4000" dirty="0" smtClean="0">
                <a:effectLst/>
                <a:ea typeface="Calibri" panose="020F0502020204030204" pitchFamily="34" charset="0"/>
                <a:cs typeface="Times New Roman" panose="02020603050405020304" pitchFamily="18" charset="0"/>
              </a:rPr>
              <a:t>survivors and </a:t>
            </a:r>
            <a:r>
              <a:rPr lang="en-AU" sz="4000" dirty="0">
                <a:effectLst/>
                <a:ea typeface="Calibri" panose="020F0502020204030204" pitchFamily="34" charset="0"/>
                <a:cs typeface="Times New Roman" panose="02020603050405020304" pitchFamily="18" charset="0"/>
              </a:rPr>
              <a:t>children</a:t>
            </a:r>
          </a:p>
          <a:p>
            <a:pPr marL="719138" lvl="0" indent="-620713">
              <a:lnSpc>
                <a:spcPct val="107000"/>
              </a:lnSpc>
              <a:spcAft>
                <a:spcPts val="0"/>
              </a:spcAft>
              <a:buFont typeface="Arial" panose="020B0604020202020204" pitchFamily="34" charset="0"/>
              <a:buChar char="•"/>
              <a:tabLst>
                <a:tab pos="719138" algn="l"/>
              </a:tabLst>
            </a:pPr>
            <a:r>
              <a:rPr lang="en-AU" sz="4000" dirty="0">
                <a:effectLst/>
                <a:ea typeface="Calibri" panose="020F0502020204030204" pitchFamily="34" charset="0"/>
                <a:cs typeface="Times New Roman" panose="02020603050405020304" pitchFamily="18" charset="0"/>
              </a:rPr>
              <a:t>Near universal recognition that </a:t>
            </a:r>
            <a:r>
              <a:rPr lang="en-AU" sz="4000" dirty="0" smtClean="0">
                <a:effectLst/>
                <a:ea typeface="Calibri" panose="020F0502020204030204" pitchFamily="34" charset="0"/>
                <a:cs typeface="Times New Roman" panose="02020603050405020304" pitchFamily="18" charset="0"/>
              </a:rPr>
              <a:t>the use of </a:t>
            </a:r>
            <a:r>
              <a:rPr lang="en-AU" sz="4000" dirty="0" smtClean="0">
                <a:ea typeface="Calibri" panose="020F0502020204030204" pitchFamily="34" charset="0"/>
                <a:cs typeface="Times New Roman" panose="02020603050405020304" pitchFamily="18" charset="0"/>
              </a:rPr>
              <a:t>violence</a:t>
            </a:r>
            <a:r>
              <a:rPr lang="en-AU" sz="4000" dirty="0" smtClean="0">
                <a:effectLst/>
                <a:ea typeface="Calibri" panose="020F0502020204030204" pitchFamily="34" charset="0"/>
                <a:cs typeface="Times New Roman" panose="02020603050405020304" pitchFamily="18" charset="0"/>
              </a:rPr>
              <a:t> </a:t>
            </a:r>
            <a:r>
              <a:rPr lang="en-AU" sz="4000" dirty="0">
                <a:effectLst/>
                <a:ea typeface="Calibri" panose="020F0502020204030204" pitchFamily="34" charset="0"/>
                <a:cs typeface="Times New Roman" panose="02020603050405020304" pitchFamily="18" charset="0"/>
              </a:rPr>
              <a:t>is an issue among service users</a:t>
            </a:r>
          </a:p>
          <a:p>
            <a:pPr marL="719138" lvl="0" indent="-620713">
              <a:lnSpc>
                <a:spcPct val="107000"/>
              </a:lnSpc>
              <a:spcAft>
                <a:spcPts val="0"/>
              </a:spcAft>
              <a:buFont typeface="Arial" panose="020B0604020202020204" pitchFamily="34" charset="0"/>
              <a:buChar char="•"/>
              <a:tabLst>
                <a:tab pos="719138" algn="l"/>
              </a:tabLst>
            </a:pPr>
            <a:r>
              <a:rPr lang="en-AU" sz="4000" dirty="0" smtClean="0">
                <a:ea typeface="Calibri" panose="020F0502020204030204" pitchFamily="34" charset="0"/>
                <a:cs typeface="Times New Roman" panose="02020603050405020304" pitchFamily="18" charset="0"/>
              </a:rPr>
              <a:t>P</a:t>
            </a:r>
            <a:r>
              <a:rPr lang="en-AU" sz="4000" dirty="0" smtClean="0">
                <a:ea typeface="Calibri" panose="020F0502020204030204" pitchFamily="34" charset="0"/>
                <a:cs typeface="Times New Roman" panose="02020603050405020304" pitchFamily="18" charset="0"/>
              </a:rPr>
              <a:t>roviding </a:t>
            </a:r>
            <a:r>
              <a:rPr lang="en-AU" sz="4000" dirty="0">
                <a:ea typeface="Calibri" panose="020F0502020204030204" pitchFamily="34" charset="0"/>
                <a:cs typeface="Times New Roman" panose="02020603050405020304" pitchFamily="18" charset="0"/>
              </a:rPr>
              <a:t>treatment to address the psychological impacts of IPV (majority</a:t>
            </a:r>
            <a:r>
              <a:rPr lang="en-AU" sz="4000" dirty="0" smtClean="0">
                <a:ea typeface="Calibri" panose="020F0502020204030204" pitchFamily="34" charset="0"/>
                <a:cs typeface="Times New Roman" panose="02020603050405020304" pitchFamily="18" charset="0"/>
              </a:rPr>
              <a:t>).</a:t>
            </a:r>
            <a:r>
              <a:rPr lang="en-AU" sz="11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10" name="Chart 9"/>
          <p:cNvGraphicFramePr/>
          <p:nvPr>
            <p:extLst>
              <p:ext uri="{D42A27DB-BD31-4B8C-83A1-F6EECF244321}">
                <p14:modId xmlns:p14="http://schemas.microsoft.com/office/powerpoint/2010/main" val="2652629961"/>
              </p:ext>
            </p:extLst>
          </p:nvPr>
        </p:nvGraphicFramePr>
        <p:xfrm>
          <a:off x="11415010" y="33207273"/>
          <a:ext cx="9669576" cy="5010939"/>
        </p:xfrm>
        <a:graphic>
          <a:graphicData uri="http://schemas.openxmlformats.org/drawingml/2006/chart">
            <c:chart xmlns:c="http://schemas.openxmlformats.org/drawingml/2006/chart" xmlns:r="http://schemas.openxmlformats.org/officeDocument/2006/relationships" r:id="rId3"/>
          </a:graphicData>
        </a:graphic>
      </p:graphicFrame>
      <p:sp>
        <p:nvSpPr>
          <p:cNvPr id="89" name="Rectangle 88"/>
          <p:cNvSpPr/>
          <p:nvPr/>
        </p:nvSpPr>
        <p:spPr>
          <a:xfrm>
            <a:off x="1" y="40571235"/>
            <a:ext cx="32877472" cy="3305419"/>
          </a:xfrm>
          <a:prstGeom prst="rect">
            <a:avLst/>
          </a:prstGeom>
          <a:solidFill>
            <a:srgbClr val="5525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91" name="Chart 90"/>
          <p:cNvGraphicFramePr/>
          <p:nvPr>
            <p:extLst>
              <p:ext uri="{D42A27DB-BD31-4B8C-83A1-F6EECF244321}">
                <p14:modId xmlns:p14="http://schemas.microsoft.com/office/powerpoint/2010/main" val="224217896"/>
              </p:ext>
            </p:extLst>
          </p:nvPr>
        </p:nvGraphicFramePr>
        <p:xfrm>
          <a:off x="21934974" y="9493954"/>
          <a:ext cx="9916625" cy="55124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5" name="Chart 94"/>
          <p:cNvGraphicFramePr/>
          <p:nvPr>
            <p:extLst>
              <p:ext uri="{D42A27DB-BD31-4B8C-83A1-F6EECF244321}">
                <p14:modId xmlns:p14="http://schemas.microsoft.com/office/powerpoint/2010/main" val="489237936"/>
              </p:ext>
            </p:extLst>
          </p:nvPr>
        </p:nvGraphicFramePr>
        <p:xfrm>
          <a:off x="11413669" y="14650202"/>
          <a:ext cx="8806819" cy="600165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0" name="Chart 129"/>
          <p:cNvGraphicFramePr/>
          <p:nvPr>
            <p:extLst>
              <p:ext uri="{D42A27DB-BD31-4B8C-83A1-F6EECF244321}">
                <p14:modId xmlns:p14="http://schemas.microsoft.com/office/powerpoint/2010/main" val="2579698087"/>
              </p:ext>
            </p:extLst>
          </p:nvPr>
        </p:nvGraphicFramePr>
        <p:xfrm>
          <a:off x="21596391" y="14685416"/>
          <a:ext cx="10521894" cy="6634348"/>
        </p:xfrm>
        <a:graphic>
          <a:graphicData uri="http://schemas.openxmlformats.org/drawingml/2006/chart">
            <c:chart xmlns:c="http://schemas.openxmlformats.org/drawingml/2006/chart" xmlns:r="http://schemas.openxmlformats.org/officeDocument/2006/relationships" r:id="rId6"/>
          </a:graphicData>
        </a:graphic>
      </p:graphicFrame>
      <p:cxnSp>
        <p:nvCxnSpPr>
          <p:cNvPr id="103"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22707599" y="21636039"/>
            <a:ext cx="9144000" cy="0"/>
          </a:xfrm>
          <a:prstGeom prst="line">
            <a:avLst/>
          </a:prstGeom>
          <a:noFill/>
          <a:ln w="25400" cap="flat" cmpd="sng" algn="ctr">
            <a:solidFill>
              <a:schemeClr val="tx1"/>
            </a:solidFill>
            <a:prstDash val="dash"/>
            <a:round/>
            <a:headEnd type="none" w="med" len="med"/>
            <a:tailEnd type="none" w="med" len="med"/>
          </a:ln>
          <a:effectLst/>
        </p:spPr>
      </p:cxnSp>
      <p:cxnSp>
        <p:nvCxnSpPr>
          <p:cNvPr id="104"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1104310" y="23612048"/>
            <a:ext cx="9144000" cy="0"/>
          </a:xfrm>
          <a:prstGeom prst="line">
            <a:avLst/>
          </a:prstGeom>
          <a:noFill/>
          <a:ln w="25400" cap="flat" cmpd="sng" algn="ctr">
            <a:solidFill>
              <a:schemeClr val="tx1"/>
            </a:solidFill>
            <a:prstDash val="dash"/>
            <a:round/>
            <a:headEnd type="none" w="med" len="med"/>
            <a:tailEnd type="none" w="med" len="med"/>
          </a:ln>
          <a:effectLst/>
        </p:spPr>
      </p:cxnSp>
      <p:cxnSp>
        <p:nvCxnSpPr>
          <p:cNvPr id="105"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1267272" y="15989332"/>
            <a:ext cx="9144000" cy="0"/>
          </a:xfrm>
          <a:prstGeom prst="line">
            <a:avLst/>
          </a:prstGeom>
          <a:noFill/>
          <a:ln w="25400" cap="flat" cmpd="sng" algn="ctr">
            <a:solidFill>
              <a:schemeClr val="tx1"/>
            </a:solidFill>
            <a:prstDash val="dash"/>
            <a:round/>
            <a:headEnd type="none" w="med" len="med"/>
            <a:tailEnd type="none" w="med" len="med"/>
          </a:ln>
          <a:effectLst/>
        </p:spPr>
      </p:cxnSp>
      <p:graphicFrame>
        <p:nvGraphicFramePr>
          <p:cNvPr id="87" name="Chart 86"/>
          <p:cNvGraphicFramePr/>
          <p:nvPr>
            <p:extLst>
              <p:ext uri="{D42A27DB-BD31-4B8C-83A1-F6EECF244321}">
                <p14:modId xmlns:p14="http://schemas.microsoft.com/office/powerpoint/2010/main" val="1279081089"/>
              </p:ext>
            </p:extLst>
          </p:nvPr>
        </p:nvGraphicFramePr>
        <p:xfrm>
          <a:off x="11666830" y="9493954"/>
          <a:ext cx="9417756" cy="5696357"/>
        </p:xfrm>
        <a:graphic>
          <a:graphicData uri="http://schemas.openxmlformats.org/drawingml/2006/chart">
            <c:chart xmlns:c="http://schemas.openxmlformats.org/drawingml/2006/chart" xmlns:r="http://schemas.openxmlformats.org/officeDocument/2006/relationships" r:id="rId7"/>
          </a:graphicData>
        </a:graphic>
      </p:graphicFrame>
      <p:cxnSp>
        <p:nvCxnSpPr>
          <p:cNvPr id="106"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11513110" y="21640059"/>
            <a:ext cx="9144000" cy="0"/>
          </a:xfrm>
          <a:prstGeom prst="line">
            <a:avLst/>
          </a:prstGeom>
          <a:noFill/>
          <a:ln w="25400" cap="flat" cmpd="sng" algn="ctr">
            <a:solidFill>
              <a:schemeClr val="tx1"/>
            </a:solidFill>
            <a:prstDash val="dash"/>
            <a:round/>
            <a:headEnd type="none" w="med" len="med"/>
            <a:tailEnd type="none" w="med" len="med"/>
          </a:ln>
          <a:effectLst/>
        </p:spPr>
      </p:cxnSp>
      <p:sp>
        <p:nvSpPr>
          <p:cNvPr id="131" name="TextBox 130"/>
          <p:cNvSpPr txBox="1"/>
          <p:nvPr/>
        </p:nvSpPr>
        <p:spPr>
          <a:xfrm>
            <a:off x="22237438" y="22434430"/>
            <a:ext cx="10176566" cy="7761099"/>
          </a:xfrm>
          <a:prstGeom prst="rect">
            <a:avLst/>
          </a:prstGeom>
          <a:noFill/>
        </p:spPr>
        <p:txBody>
          <a:bodyPr wrap="square" rtlCol="0">
            <a:spAutoFit/>
          </a:bodyPr>
          <a:lstStyle/>
          <a:p>
            <a:pPr>
              <a:spcAft>
                <a:spcPts val="1054"/>
              </a:spcAft>
            </a:pPr>
            <a:r>
              <a:rPr lang="en-AU" sz="4000" b="1" dirty="0">
                <a:solidFill>
                  <a:schemeClr val="accent1">
                    <a:lumMod val="75000"/>
                  </a:schemeClr>
                </a:solidFill>
              </a:rPr>
              <a:t>MOST COMMON CONCERNS FOR </a:t>
            </a:r>
            <a:r>
              <a:rPr lang="en-AU" sz="4000" b="1" dirty="0" smtClean="0">
                <a:solidFill>
                  <a:schemeClr val="accent1">
                    <a:lumMod val="75000"/>
                  </a:schemeClr>
                </a:solidFill>
              </a:rPr>
              <a:t>SERVICE PROVIDERS</a:t>
            </a:r>
            <a:endParaRPr lang="en-AU" sz="3600" dirty="0">
              <a:solidFill>
                <a:schemeClr val="accent1">
                  <a:lumMod val="75000"/>
                </a:schemeClr>
              </a:solidFill>
            </a:endParaRPr>
          </a:p>
          <a:p>
            <a:pPr marL="571500" lvl="0" indent="-571500">
              <a:spcAft>
                <a:spcPts val="1054"/>
              </a:spcAft>
              <a:buFont typeface="Arial" panose="020B0604020202020204" pitchFamily="34" charset="0"/>
              <a:buChar char="•"/>
            </a:pPr>
            <a:r>
              <a:rPr lang="en-AU" sz="4000" dirty="0" smtClean="0"/>
              <a:t>47.3% did not feel they had adequate counselling skills to support clients who use violence</a:t>
            </a:r>
          </a:p>
          <a:p>
            <a:pPr marL="571500" lvl="0" indent="-571500">
              <a:buFont typeface="Arial" panose="020B0604020202020204" pitchFamily="34" charset="0"/>
              <a:buChar char="•"/>
            </a:pPr>
            <a:r>
              <a:rPr lang="en-AU" sz="4000" dirty="0" smtClean="0"/>
              <a:t>38.8</a:t>
            </a:r>
            <a:r>
              <a:rPr lang="en-AU" sz="4000" dirty="0"/>
              <a:t>% did not feel confident identifying clients’ needs when </a:t>
            </a:r>
            <a:r>
              <a:rPr lang="en-AU" sz="4000" dirty="0" smtClean="0"/>
              <a:t>the client is a person who uses violence</a:t>
            </a:r>
          </a:p>
          <a:p>
            <a:pPr marL="571500" lvl="0" indent="-571500">
              <a:buFont typeface="Arial" panose="020B0604020202020204" pitchFamily="34" charset="0"/>
              <a:buChar char="•"/>
            </a:pPr>
            <a:r>
              <a:rPr lang="en-AU" sz="4000" dirty="0" smtClean="0"/>
              <a:t>33.5</a:t>
            </a:r>
            <a:r>
              <a:rPr lang="en-AU" sz="4000" dirty="0"/>
              <a:t>% did not feel confident assessing whether clients who use violence pose a risk to others</a:t>
            </a:r>
          </a:p>
          <a:p>
            <a:endParaRPr lang="en-AU" sz="4000" dirty="0"/>
          </a:p>
        </p:txBody>
      </p:sp>
      <p:sp>
        <p:nvSpPr>
          <p:cNvPr id="132" name="TextBox 131"/>
          <p:cNvSpPr txBox="1"/>
          <p:nvPr/>
        </p:nvSpPr>
        <p:spPr>
          <a:xfrm>
            <a:off x="22753721" y="30993919"/>
            <a:ext cx="9666577" cy="8094524"/>
          </a:xfrm>
          <a:prstGeom prst="rect">
            <a:avLst/>
          </a:prstGeom>
          <a:noFill/>
        </p:spPr>
        <p:txBody>
          <a:bodyPr wrap="square" rtlCol="0">
            <a:spAutoFit/>
          </a:bodyPr>
          <a:lstStyle/>
          <a:p>
            <a:r>
              <a:rPr lang="en-AU" sz="4000" b="1" dirty="0" smtClean="0">
                <a:solidFill>
                  <a:schemeClr val="accent1">
                    <a:lumMod val="75000"/>
                  </a:schemeClr>
                </a:solidFill>
              </a:rPr>
              <a:t>NEXT </a:t>
            </a:r>
            <a:r>
              <a:rPr lang="en-AU" sz="4000" b="1" dirty="0">
                <a:solidFill>
                  <a:schemeClr val="accent1">
                    <a:lumMod val="75000"/>
                  </a:schemeClr>
                </a:solidFill>
              </a:rPr>
              <a:t>STEPS</a:t>
            </a:r>
            <a:endParaRPr lang="en-AU" sz="4000" dirty="0">
              <a:solidFill>
                <a:schemeClr val="accent1">
                  <a:lumMod val="75000"/>
                </a:schemeClr>
              </a:solidFill>
            </a:endParaRPr>
          </a:p>
          <a:p>
            <a:r>
              <a:rPr lang="en-AU" sz="4000" dirty="0"/>
              <a:t>Further analysis will provide evidence-based recommendations that will inform the development of ongoing service-level responses to IPV in Open Arms. </a:t>
            </a:r>
          </a:p>
          <a:p>
            <a:r>
              <a:rPr lang="en-AU" sz="4000" dirty="0"/>
              <a:t> </a:t>
            </a:r>
          </a:p>
          <a:p>
            <a:r>
              <a:rPr lang="en-AU" sz="4000" dirty="0"/>
              <a:t>The findings and report will be co-produced by Phoenix </a:t>
            </a:r>
            <a:r>
              <a:rPr lang="en-AU" sz="4000" dirty="0" smtClean="0"/>
              <a:t>Australia– </a:t>
            </a:r>
            <a:r>
              <a:rPr lang="en-AU" sz="4000" dirty="0"/>
              <a:t>Centre for Posttraumatic Mental </a:t>
            </a:r>
            <a:r>
              <a:rPr lang="en-AU" sz="4000" dirty="0" smtClean="0"/>
              <a:t>Health and </a:t>
            </a:r>
            <a:r>
              <a:rPr lang="en-AU" sz="4000" dirty="0"/>
              <a:t>Open Arms, which will ensure that analyses and recommendations are </a:t>
            </a:r>
            <a:r>
              <a:rPr lang="en-AU" sz="4000" dirty="0" smtClean="0"/>
              <a:t>directly responsive </a:t>
            </a:r>
            <a:r>
              <a:rPr lang="en-AU" sz="4000" dirty="0"/>
              <a:t>to questions and priority areas identified by Open Arms.</a:t>
            </a:r>
            <a:r>
              <a:rPr lang="en-AU" sz="4000" dirty="0" smtClean="0"/>
              <a:t> </a:t>
            </a:r>
            <a:endParaRPr lang="en-AU" sz="4000" dirty="0"/>
          </a:p>
        </p:txBody>
      </p:sp>
      <p:sp>
        <p:nvSpPr>
          <p:cNvPr id="2" name="TextBox 1"/>
          <p:cNvSpPr txBox="1"/>
          <p:nvPr/>
        </p:nvSpPr>
        <p:spPr>
          <a:xfrm>
            <a:off x="616284" y="31514605"/>
            <a:ext cx="11050546" cy="9672584"/>
          </a:xfrm>
          <a:prstGeom prst="rect">
            <a:avLst/>
          </a:prstGeom>
          <a:noFill/>
        </p:spPr>
        <p:txBody>
          <a:bodyPr wrap="square" rtlCol="0">
            <a:spAutoFit/>
          </a:bodyPr>
          <a:lstStyle/>
          <a:p>
            <a:pPr>
              <a:lnSpc>
                <a:spcPts val="4039"/>
              </a:lnSpc>
              <a:spcAft>
                <a:spcPts val="1054"/>
              </a:spcAft>
              <a:defRPr/>
            </a:pPr>
            <a:r>
              <a:rPr lang="en-AU" sz="4000" b="1" dirty="0">
                <a:solidFill>
                  <a:schemeClr val="accent1">
                    <a:lumMod val="75000"/>
                  </a:schemeClr>
                </a:solidFill>
              </a:rPr>
              <a:t>PARTICIPANT DATA</a:t>
            </a:r>
          </a:p>
          <a:p>
            <a:pPr>
              <a:lnSpc>
                <a:spcPct val="107000"/>
              </a:lnSpc>
              <a:spcAft>
                <a:spcPts val="1054"/>
              </a:spcAft>
              <a:defRPr/>
            </a:pPr>
            <a:r>
              <a:rPr lang="en-AU" sz="4000" dirty="0">
                <a:solidFill>
                  <a:schemeClr val="tx1">
                    <a:lumMod val="50000"/>
                  </a:schemeClr>
                </a:solidFill>
              </a:rPr>
              <a:t>227 participants were </a:t>
            </a:r>
            <a:r>
              <a:rPr lang="en-AU" sz="4000" dirty="0" smtClean="0">
                <a:solidFill>
                  <a:schemeClr val="tx1">
                    <a:lumMod val="50000"/>
                  </a:schemeClr>
                </a:solidFill>
              </a:rPr>
              <a:t>recruited, </a:t>
            </a:r>
            <a:r>
              <a:rPr lang="en-AU" sz="4000" dirty="0">
                <a:solidFill>
                  <a:schemeClr val="tx1">
                    <a:lumMod val="50000"/>
                  </a:schemeClr>
                </a:solidFill>
              </a:rPr>
              <a:t>with a total </a:t>
            </a:r>
            <a:r>
              <a:rPr lang="en-AU" sz="4000" dirty="0" smtClean="0">
                <a:solidFill>
                  <a:schemeClr val="tx1">
                    <a:lumMod val="50000"/>
                  </a:schemeClr>
                </a:solidFill>
              </a:rPr>
              <a:t>of 217 usable </a:t>
            </a:r>
            <a:r>
              <a:rPr lang="en-AU" sz="4000" dirty="0">
                <a:solidFill>
                  <a:schemeClr val="tx1">
                    <a:lumMod val="50000"/>
                  </a:schemeClr>
                </a:solidFill>
              </a:rPr>
              <a:t>responses received.</a:t>
            </a:r>
          </a:p>
          <a:p>
            <a:pPr>
              <a:lnSpc>
                <a:spcPct val="107000"/>
              </a:lnSpc>
              <a:spcAft>
                <a:spcPts val="1054"/>
              </a:spcAft>
              <a:defRPr/>
            </a:pPr>
            <a:r>
              <a:rPr lang="en-AU" sz="4000" dirty="0">
                <a:solidFill>
                  <a:schemeClr val="tx1">
                    <a:lumMod val="50000"/>
                  </a:schemeClr>
                </a:solidFill>
              </a:rPr>
              <a:t>78% of respondents were female</a:t>
            </a:r>
            <a:r>
              <a:rPr lang="en-AU" sz="4000" dirty="0" smtClean="0">
                <a:solidFill>
                  <a:schemeClr val="tx1">
                    <a:lumMod val="50000"/>
                  </a:schemeClr>
                </a:solidFill>
              </a:rPr>
              <a:t>.</a:t>
            </a:r>
          </a:p>
          <a:p>
            <a:pPr>
              <a:lnSpc>
                <a:spcPct val="107000"/>
              </a:lnSpc>
              <a:spcAft>
                <a:spcPts val="1054"/>
              </a:spcAft>
              <a:defRPr/>
            </a:pPr>
            <a:r>
              <a:rPr lang="en-AU" sz="4000" dirty="0"/>
              <a:t>Valuable participation from Open Arms National Office and three Regional Directors was received, including the Director for Southern Queensland (which supports a particularly large veteran community given the location of major military bases). </a:t>
            </a:r>
            <a:endParaRPr lang="en-US" sz="1200" b="1" dirty="0">
              <a:solidFill>
                <a:schemeClr val="tx1">
                  <a:lumMod val="50000"/>
                </a:schemeClr>
              </a:solidFill>
            </a:endParaRPr>
          </a:p>
          <a:p>
            <a:pPr>
              <a:lnSpc>
                <a:spcPct val="107000"/>
              </a:lnSpc>
              <a:spcAft>
                <a:spcPts val="1054"/>
              </a:spcAft>
              <a:defRPr/>
            </a:pPr>
            <a:r>
              <a:rPr lang="en-AU" sz="4000" dirty="0" smtClean="0">
                <a:solidFill>
                  <a:schemeClr val="tx1">
                    <a:lumMod val="50000"/>
                  </a:schemeClr>
                </a:solidFill>
              </a:rPr>
              <a:t>Representation </a:t>
            </a:r>
            <a:r>
              <a:rPr lang="en-AU" sz="4000" dirty="0">
                <a:solidFill>
                  <a:schemeClr val="tx1">
                    <a:lumMod val="50000"/>
                  </a:schemeClr>
                </a:solidFill>
              </a:rPr>
              <a:t>of Open Arms clinician respondents can be seen </a:t>
            </a:r>
            <a:r>
              <a:rPr lang="en-AU" sz="4000" dirty="0" smtClean="0">
                <a:solidFill>
                  <a:schemeClr val="tx1">
                    <a:lumMod val="50000"/>
                  </a:schemeClr>
                </a:solidFill>
              </a:rPr>
              <a:t>on the right </a:t>
            </a:r>
            <a:r>
              <a:rPr lang="en-AU" sz="4000" dirty="0">
                <a:solidFill>
                  <a:schemeClr val="tx1">
                    <a:lumMod val="50000"/>
                  </a:schemeClr>
                </a:solidFill>
              </a:rPr>
              <a:t>in </a:t>
            </a:r>
            <a:r>
              <a:rPr lang="en-AU" sz="4000" dirty="0" smtClean="0">
                <a:solidFill>
                  <a:schemeClr val="tx1">
                    <a:lumMod val="50000"/>
                  </a:schemeClr>
                </a:solidFill>
              </a:rPr>
              <a:t>Chart </a:t>
            </a:r>
            <a:r>
              <a:rPr lang="en-AU" sz="4000" dirty="0">
                <a:solidFill>
                  <a:schemeClr val="tx1">
                    <a:lumMod val="50000"/>
                  </a:schemeClr>
                </a:solidFill>
              </a:rPr>
              <a:t>A.  </a:t>
            </a:r>
            <a:endParaRPr lang="en-US" sz="4000" dirty="0">
              <a:solidFill>
                <a:schemeClr val="tx1">
                  <a:lumMod val="50000"/>
                </a:schemeClr>
              </a:solidFill>
            </a:endParaRPr>
          </a:p>
          <a:p>
            <a:endParaRPr lang="en-AU" dirty="0"/>
          </a:p>
        </p:txBody>
      </p:sp>
      <p:cxnSp>
        <p:nvCxnSpPr>
          <p:cNvPr id="28"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11546602" y="31631670"/>
            <a:ext cx="9144000" cy="0"/>
          </a:xfrm>
          <a:prstGeom prst="line">
            <a:avLst/>
          </a:prstGeom>
          <a:noFill/>
          <a:ln w="25400" cap="flat" cmpd="sng" algn="ctr">
            <a:solidFill>
              <a:schemeClr val="tx1"/>
            </a:solidFill>
            <a:prstDash val="dash"/>
            <a:round/>
            <a:headEnd type="none" w="med" len="med"/>
            <a:tailEnd type="none" w="med" len="med"/>
          </a:ln>
          <a:effectLst/>
        </p:spPr>
      </p:cxnSp>
      <p:cxnSp>
        <p:nvCxnSpPr>
          <p:cNvPr id="29" name="Horizontal Section Divider" descr="Horizontal Divider">
            <a:extLst>
              <a:ext uri="{FF2B5EF4-FFF2-40B4-BE49-F238E27FC236}">
                <a16:creationId xmlns:a16="http://schemas.microsoft.com/office/drawing/2014/main" id="{03EBD820-D067-C342-8194-2D4A88DE18AF}"/>
              </a:ext>
            </a:extLst>
          </p:cNvPr>
          <p:cNvCxnSpPr>
            <a:cxnSpLocks/>
          </p:cNvCxnSpPr>
          <p:nvPr/>
        </p:nvCxnSpPr>
        <p:spPr bwMode="auto">
          <a:xfrm>
            <a:off x="22753721" y="30195529"/>
            <a:ext cx="9144000" cy="0"/>
          </a:xfrm>
          <a:prstGeom prst="line">
            <a:avLst/>
          </a:prstGeom>
          <a:noFill/>
          <a:ln w="25400" cap="flat" cmpd="sng" algn="ctr">
            <a:solidFill>
              <a:schemeClr val="tx1"/>
            </a:solidFill>
            <a:prstDash val="dash"/>
            <a:round/>
            <a:headEnd type="none" w="med" len="med"/>
            <a:tailEnd type="none" w="med" len="med"/>
          </a:ln>
          <a:effectLst/>
        </p:spPr>
      </p:cxnSp>
      <p:pic>
        <p:nvPicPr>
          <p:cNvPr id="30" name="Picture 29"/>
          <p:cNvPicPr>
            <a:picLocks noChangeAspect="1"/>
          </p:cNvPicPr>
          <p:nvPr/>
        </p:nvPicPr>
        <p:blipFill>
          <a:blip r:embed="rId8"/>
          <a:stretch>
            <a:fillRect/>
          </a:stretch>
        </p:blipFill>
        <p:spPr>
          <a:xfrm>
            <a:off x="22285636" y="13279383"/>
            <a:ext cx="421964" cy="506356"/>
          </a:xfrm>
          <a:prstGeom prst="rect">
            <a:avLst/>
          </a:prstGeom>
        </p:spPr>
      </p:pic>
    </p:spTree>
    <p:extLst>
      <p:ext uri="{BB962C8B-B14F-4D97-AF65-F5344CB8AC3E}">
        <p14:creationId xmlns:p14="http://schemas.microsoft.com/office/powerpoint/2010/main" val="2860189238"/>
      </p:ext>
    </p:extLst>
  </p:cSld>
  <p:clrMapOvr>
    <a:masterClrMapping/>
  </p:clrMapOvr>
</p:sld>
</file>

<file path=ppt/theme/theme1.xml><?xml version="1.0" encoding="utf-8"?>
<a:theme xmlns:a="http://schemas.openxmlformats.org/drawingml/2006/main" name="Research Poster Template">
  <a:themeElements>
    <a:clrScheme name="UB Color Palette">
      <a:dk1>
        <a:srgbClr val="666666"/>
      </a:dk1>
      <a:lt1>
        <a:srgbClr val="FFFFFF"/>
      </a:lt1>
      <a:dk2>
        <a:srgbClr val="005BBB"/>
      </a:dk2>
      <a:lt2>
        <a:srgbClr val="FFFFFF"/>
      </a:lt2>
      <a:accent1>
        <a:srgbClr val="005BBB"/>
      </a:accent1>
      <a:accent2>
        <a:srgbClr val="41B6E6"/>
      </a:accent2>
      <a:accent3>
        <a:srgbClr val="E56D54"/>
      </a:accent3>
      <a:accent4>
        <a:srgbClr val="666666"/>
      </a:accent4>
      <a:accent5>
        <a:srgbClr val="007681"/>
      </a:accent5>
      <a:accent6>
        <a:srgbClr val="003E51"/>
      </a:accent6>
      <a:hlink>
        <a:srgbClr val="186BB7"/>
      </a:hlink>
      <a:folHlink>
        <a:srgbClr val="D86A4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898</TotalTime>
  <Words>577</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ＭＳ Ｐゴシック</vt:lpstr>
      <vt:lpstr>Arial</vt:lpstr>
      <vt:lpstr>Arial Narrow</vt:lpstr>
      <vt:lpstr>Calibri</vt:lpstr>
      <vt:lpstr>Calibri Light</vt:lpstr>
      <vt:lpstr>Times New Roman</vt:lpstr>
      <vt:lpstr>Research Poster Template</vt:lpstr>
      <vt:lpstr>Retrospect</vt:lpstr>
      <vt:lpstr>PowerPoint Presentation</vt:lpstr>
    </vt:vector>
  </TitlesOfParts>
  <Manager/>
  <Company>© University at Buffalo</Company>
  <LinksUpToDate>false</LinksUpToDate>
  <SharedDoc>false</SharedDoc>
  <HyperlinkBase>www.buffalo.edu/brand</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Research Poster Template</dc:title>
  <dc:subject/>
  <dc:creator>Allen, Riley</dc:creator>
  <cp:keywords/>
  <dc:description/>
  <cp:lastModifiedBy>Jose, Carmen</cp:lastModifiedBy>
  <cp:revision>99</cp:revision>
  <cp:lastPrinted>2020-12-18T03:03:34Z</cp:lastPrinted>
  <dcterms:created xsi:type="dcterms:W3CDTF">2016-09-29T18:43:16Z</dcterms:created>
  <dcterms:modified xsi:type="dcterms:W3CDTF">2021-02-04T23:51:59Z</dcterms:modified>
  <cp:category/>
</cp:coreProperties>
</file>